
<file path=[Content_Types].xml><?xml version="1.0" encoding="utf-8"?>
<Types xmlns="http://schemas.openxmlformats.org/package/2006/content-types">
  <Default Extension="png" ContentType="image/png"/>
  <Default Extension="bin" ContentType="application/vnd.openxmlformats-officedocument.oleObject"/>
  <Default Extension="rels" ContentType="application/vnd.openxmlformats-package.relationships+xml"/>
  <Default Extension="jpeg" ContentType="image/jpeg"/>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s/slide15.xml" ContentType="application/vnd.openxmlformats-officedocument.presentationml.slide+xml"/>
  <Override PartName="/ppt/slides/slide19.xml" ContentType="application/vnd.openxmlformats-officedocument.presentationml.slide+xml"/>
  <Override PartName="/ppt/slides/slide14.xml" ContentType="application/vnd.openxmlformats-officedocument.presentationml.slide+xml"/>
  <Override PartName="/ppt/slides/slide7.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6.xml" ContentType="application/vnd.openxmlformats-officedocument.presentationml.slide+xml"/>
  <Override PartName="/ppt/slides/slide29.xml" ContentType="application/vnd.openxmlformats-officedocument.presentationml.slide+xml"/>
  <Override PartName="/ppt/slides/slide5.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3.xml" ContentType="application/vnd.openxmlformats-officedocument.presentationml.slide+xml"/>
  <Override PartName="/ppt/slides/slide20.xml" ContentType="application/vnd.openxmlformats-officedocument.presentationml.slide+xml"/>
  <Override PartName="/ppt/slides/slide16.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8.xml" ContentType="application/vnd.openxmlformats-officedocument.presentationml.slide+xml"/>
  <Override PartName="/ppt/slides/slide32.xml" ContentType="application/vnd.openxmlformats-officedocument.presentationml.slide+xml"/>
  <Override PartName="/ppt/slides/slide27.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24.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1.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24.xml" ContentType="application/vnd.openxmlformats-officedocument.presentationml.notesSlide+xml"/>
  <Override PartName="/ppt/notesSlides/notesSlide28.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23.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9.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handoutMasters/handoutMaster1.xml" ContentType="application/vnd.openxmlformats-officedocument.presentationml.handout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4"/>
  </p:notesMasterIdLst>
  <p:handoutMasterIdLst>
    <p:handoutMasterId r:id="rId35"/>
  </p:handoutMasterIdLst>
  <p:sldIdLst>
    <p:sldId id="256" r:id="rId2"/>
    <p:sldId id="257" r:id="rId3"/>
    <p:sldId id="258" r:id="rId4"/>
    <p:sldId id="299" r:id="rId5"/>
    <p:sldId id="298" r:id="rId6"/>
    <p:sldId id="300" r:id="rId7"/>
    <p:sldId id="302" r:id="rId8"/>
    <p:sldId id="319" r:id="rId9"/>
    <p:sldId id="301" r:id="rId10"/>
    <p:sldId id="303" r:id="rId11"/>
    <p:sldId id="305" r:id="rId12"/>
    <p:sldId id="306" r:id="rId13"/>
    <p:sldId id="308" r:id="rId14"/>
    <p:sldId id="313" r:id="rId15"/>
    <p:sldId id="312" r:id="rId16"/>
    <p:sldId id="307" r:id="rId17"/>
    <p:sldId id="277" r:id="rId18"/>
    <p:sldId id="310" r:id="rId19"/>
    <p:sldId id="314" r:id="rId20"/>
    <p:sldId id="278" r:id="rId21"/>
    <p:sldId id="279" r:id="rId22"/>
    <p:sldId id="280" r:id="rId23"/>
    <p:sldId id="281" r:id="rId24"/>
    <p:sldId id="263" r:id="rId25"/>
    <p:sldId id="267" r:id="rId26"/>
    <p:sldId id="284" r:id="rId27"/>
    <p:sldId id="315" r:id="rId28"/>
    <p:sldId id="316" r:id="rId29"/>
    <p:sldId id="317" r:id="rId30"/>
    <p:sldId id="311" r:id="rId31"/>
    <p:sldId id="318" r:id="rId32"/>
    <p:sldId id="276" r:id="rId33"/>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3681"/>
    <a:srgbClr val="A7C2FF"/>
    <a:srgbClr val="2F4CB7"/>
    <a:srgbClr val="BFC9EF"/>
    <a:srgbClr val="002F9D"/>
    <a:srgbClr val="4B68D1"/>
    <a:srgbClr val="253D92"/>
    <a:srgbClr val="89AB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591" autoAdjust="0"/>
    <p:restoredTop sz="76769" autoAdjust="0"/>
  </p:normalViewPr>
  <p:slideViewPr>
    <p:cSldViewPr>
      <p:cViewPr varScale="1">
        <p:scale>
          <a:sx n="65" d="100"/>
          <a:sy n="65" d="100"/>
        </p:scale>
        <p:origin x="-1234"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3" d="100"/>
          <a:sy n="63" d="100"/>
        </p:scale>
        <p:origin x="-2587" y="-77"/>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212" cy="464193"/>
          </a:xfrm>
          <a:prstGeom prst="rect">
            <a:avLst/>
          </a:prstGeom>
        </p:spPr>
        <p:txBody>
          <a:bodyPr vert="horz" lIns="90379" tIns="45190" rIns="90379" bIns="45190"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sz="quarter" idx="1"/>
          </p:nvPr>
        </p:nvSpPr>
        <p:spPr>
          <a:xfrm>
            <a:off x="3971619" y="0"/>
            <a:ext cx="3037212" cy="464193"/>
          </a:xfrm>
          <a:prstGeom prst="rect">
            <a:avLst/>
          </a:prstGeom>
        </p:spPr>
        <p:txBody>
          <a:bodyPr vert="horz" lIns="90379" tIns="45190" rIns="90379" bIns="45190" rtlCol="0"/>
          <a:lstStyle>
            <a:lvl1pPr algn="r" fontAlgn="auto">
              <a:spcBef>
                <a:spcPts val="0"/>
              </a:spcBef>
              <a:spcAft>
                <a:spcPts val="0"/>
              </a:spcAft>
              <a:defRPr sz="1200">
                <a:latin typeface="+mn-lt"/>
              </a:defRPr>
            </a:lvl1pPr>
          </a:lstStyle>
          <a:p>
            <a:pPr>
              <a:defRPr/>
            </a:pPr>
            <a:fld id="{96409737-B42F-4E99-BE9E-3150B19156F7}" type="datetimeFigureOut">
              <a:rPr lang="en-US"/>
              <a:pPr>
                <a:defRPr/>
              </a:pPr>
              <a:t>11/6/2014</a:t>
            </a:fld>
            <a:endParaRPr lang="en-US" dirty="0"/>
          </a:p>
        </p:txBody>
      </p:sp>
      <p:sp>
        <p:nvSpPr>
          <p:cNvPr id="4" name="Footer Placeholder 3"/>
          <p:cNvSpPr>
            <a:spLocks noGrp="1"/>
          </p:cNvSpPr>
          <p:nvPr>
            <p:ph type="ftr" sz="quarter" idx="2"/>
          </p:nvPr>
        </p:nvSpPr>
        <p:spPr>
          <a:xfrm>
            <a:off x="0" y="8830639"/>
            <a:ext cx="3037212" cy="464193"/>
          </a:xfrm>
          <a:prstGeom prst="rect">
            <a:avLst/>
          </a:prstGeom>
        </p:spPr>
        <p:txBody>
          <a:bodyPr vert="horz" lIns="90379" tIns="45190" rIns="90379" bIns="45190" rtlCol="0" anchor="b"/>
          <a:lstStyle>
            <a:lvl1pPr algn="l" fontAlgn="auto">
              <a:spcBef>
                <a:spcPts val="0"/>
              </a:spcBef>
              <a:spcAft>
                <a:spcPts val="0"/>
              </a:spcAft>
              <a:defRPr sz="1200">
                <a:latin typeface="+mn-lt"/>
              </a:defRPr>
            </a:lvl1pPr>
          </a:lstStyle>
          <a:p>
            <a:pPr>
              <a:defRPr/>
            </a:pPr>
            <a:endParaRPr lang="en-US" dirty="0"/>
          </a:p>
        </p:txBody>
      </p:sp>
      <p:sp>
        <p:nvSpPr>
          <p:cNvPr id="5" name="Slide Number Placeholder 4"/>
          <p:cNvSpPr>
            <a:spLocks noGrp="1"/>
          </p:cNvSpPr>
          <p:nvPr>
            <p:ph type="sldNum" sz="quarter" idx="3"/>
          </p:nvPr>
        </p:nvSpPr>
        <p:spPr>
          <a:xfrm>
            <a:off x="3971619" y="8830639"/>
            <a:ext cx="3037212" cy="464193"/>
          </a:xfrm>
          <a:prstGeom prst="rect">
            <a:avLst/>
          </a:prstGeom>
        </p:spPr>
        <p:txBody>
          <a:bodyPr vert="horz" lIns="90379" tIns="45190" rIns="90379" bIns="45190" rtlCol="0" anchor="b"/>
          <a:lstStyle>
            <a:lvl1pPr algn="r" fontAlgn="auto">
              <a:spcBef>
                <a:spcPts val="0"/>
              </a:spcBef>
              <a:spcAft>
                <a:spcPts val="0"/>
              </a:spcAft>
              <a:defRPr sz="1200">
                <a:latin typeface="+mn-lt"/>
              </a:defRPr>
            </a:lvl1pPr>
          </a:lstStyle>
          <a:p>
            <a:pPr>
              <a:defRPr/>
            </a:pPr>
            <a:fld id="{475B7B7E-BD6A-4951-A152-0A8C255FD057}" type="slidenum">
              <a:rPr lang="en-US"/>
              <a:pPr>
                <a:defRPr/>
              </a:pPr>
              <a:t>‹#›</a:t>
            </a:fld>
            <a:endParaRPr lang="en-US" dirty="0"/>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212" cy="464193"/>
          </a:xfrm>
          <a:prstGeom prst="rect">
            <a:avLst/>
          </a:prstGeom>
        </p:spPr>
        <p:txBody>
          <a:bodyPr vert="horz" lIns="90379" tIns="45190" rIns="90379" bIns="45190"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971619" y="0"/>
            <a:ext cx="3037212" cy="464193"/>
          </a:xfrm>
          <a:prstGeom prst="rect">
            <a:avLst/>
          </a:prstGeom>
        </p:spPr>
        <p:txBody>
          <a:bodyPr vert="horz" lIns="90379" tIns="45190" rIns="90379" bIns="45190" rtlCol="0"/>
          <a:lstStyle>
            <a:lvl1pPr algn="r" fontAlgn="auto">
              <a:spcBef>
                <a:spcPts val="0"/>
              </a:spcBef>
              <a:spcAft>
                <a:spcPts val="0"/>
              </a:spcAft>
              <a:defRPr sz="1200">
                <a:latin typeface="+mn-lt"/>
              </a:defRPr>
            </a:lvl1pPr>
          </a:lstStyle>
          <a:p>
            <a:pPr>
              <a:defRPr/>
            </a:pPr>
            <a:fld id="{FA0B40AD-C3B0-4F65-94B5-F66320FF2E04}" type="datetimeFigureOut">
              <a:rPr lang="en-US"/>
              <a:pPr>
                <a:defRPr/>
              </a:pPr>
              <a:t>11/6/2014</a:t>
            </a:fld>
            <a:endParaRPr lang="en-US" dirty="0"/>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0379" tIns="45190" rIns="90379" bIns="45190" rtlCol="0" anchor="ctr"/>
          <a:lstStyle/>
          <a:p>
            <a:pPr lvl="0"/>
            <a:endParaRPr lang="en-US" noProof="0" dirty="0"/>
          </a:p>
        </p:txBody>
      </p:sp>
      <p:sp>
        <p:nvSpPr>
          <p:cNvPr id="5" name="Notes Placeholder 4"/>
          <p:cNvSpPr>
            <a:spLocks noGrp="1"/>
          </p:cNvSpPr>
          <p:nvPr>
            <p:ph type="body" sz="quarter" idx="3"/>
          </p:nvPr>
        </p:nvSpPr>
        <p:spPr>
          <a:xfrm>
            <a:off x="700412" y="4416104"/>
            <a:ext cx="5609576" cy="4182440"/>
          </a:xfrm>
          <a:prstGeom prst="rect">
            <a:avLst/>
          </a:prstGeom>
        </p:spPr>
        <p:txBody>
          <a:bodyPr vert="horz" lIns="90379" tIns="45190" rIns="90379" bIns="4519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30639"/>
            <a:ext cx="3037212" cy="464193"/>
          </a:xfrm>
          <a:prstGeom prst="rect">
            <a:avLst/>
          </a:prstGeom>
        </p:spPr>
        <p:txBody>
          <a:bodyPr vert="horz" lIns="90379" tIns="45190" rIns="90379" bIns="45190"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971619" y="8830639"/>
            <a:ext cx="3037212" cy="464193"/>
          </a:xfrm>
          <a:prstGeom prst="rect">
            <a:avLst/>
          </a:prstGeom>
        </p:spPr>
        <p:txBody>
          <a:bodyPr vert="horz" lIns="90379" tIns="45190" rIns="90379" bIns="45190" rtlCol="0" anchor="b"/>
          <a:lstStyle>
            <a:lvl1pPr algn="r" fontAlgn="auto">
              <a:spcBef>
                <a:spcPts val="0"/>
              </a:spcBef>
              <a:spcAft>
                <a:spcPts val="0"/>
              </a:spcAft>
              <a:defRPr sz="1200">
                <a:latin typeface="+mn-lt"/>
              </a:defRPr>
            </a:lvl1pPr>
          </a:lstStyle>
          <a:p>
            <a:pPr>
              <a:defRPr/>
            </a:pPr>
            <a:fld id="{BD488F0C-6769-4BD1-B394-ECE77D272E4B}" type="slidenum">
              <a:rPr lang="en-US"/>
              <a:pPr>
                <a:defRPr/>
              </a:pPr>
              <a:t>‹#›</a:t>
            </a:fld>
            <a:endParaRPr lang="en-US" dirty="0"/>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51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6943DFA-035C-4DA5-9840-62FA0030F74C}" type="slidenum">
              <a:rPr lang="en-US" smtClean="0"/>
              <a:pPr fontAlgn="base">
                <a:spcBef>
                  <a:spcPct val="0"/>
                </a:spcBef>
                <a:spcAft>
                  <a:spcPct val="0"/>
                </a:spcAft>
                <a:defRPr/>
              </a:pPr>
              <a:t>1</a:t>
            </a:fld>
            <a:endParaRPr lang="en-US" dirty="0" smtClean="0"/>
          </a:p>
        </p:txBody>
      </p:sp>
      <p:sp>
        <p:nvSpPr>
          <p:cNvPr id="5" name="Notes Placeholder 2"/>
          <p:cNvSpPr>
            <a:spLocks noGrp="1"/>
          </p:cNvSpPr>
          <p:nvPr>
            <p:ph type="body" idx="1"/>
          </p:nvPr>
        </p:nvSpPr>
        <p:spPr/>
        <p:txBody>
          <a:bodyPr>
            <a:normAutofit/>
          </a:bodyPr>
          <a:lstStyle/>
          <a:p>
            <a:pPr>
              <a:spcBef>
                <a:spcPts val="0"/>
              </a:spcBef>
              <a:defRPr/>
            </a:pPr>
            <a:r>
              <a:rPr lang="en-US" sz="1400" dirty="0" smtClean="0">
                <a:latin typeface="Arial" pitchFamily="34" charset="0"/>
                <a:cs typeface="Arial" pitchFamily="34" charset="0"/>
              </a:rPr>
              <a:t>Thanks</a:t>
            </a:r>
            <a:r>
              <a:rPr lang="en-US" sz="1400" baseline="0" dirty="0" smtClean="0">
                <a:latin typeface="Arial" pitchFamily="34" charset="0"/>
                <a:cs typeface="Arial" pitchFamily="34" charset="0"/>
              </a:rPr>
              <a:t> to Steve Rose (President, Milwaukee Logistics Council), Kurt Baumann (Chairman of the Board, Milwaukee Logistics Council), Brian Randleman (with Rockwell Automation) and all the Milwaukee Logistics Council members.</a:t>
            </a:r>
          </a:p>
          <a:p>
            <a:pPr>
              <a:spcBef>
                <a:spcPts val="0"/>
              </a:spcBef>
              <a:defRPr/>
            </a:pPr>
            <a:endParaRPr lang="en-US" sz="1400" baseline="0" dirty="0" smtClean="0">
              <a:latin typeface="Arial" pitchFamily="34" charset="0"/>
              <a:cs typeface="Arial" pitchFamily="34" charset="0"/>
            </a:endParaRPr>
          </a:p>
          <a:p>
            <a:pPr>
              <a:spcBef>
                <a:spcPts val="0"/>
              </a:spcBef>
              <a:defRPr/>
            </a:pPr>
            <a:r>
              <a:rPr lang="en-US" sz="1400" baseline="0" dirty="0" smtClean="0">
                <a:latin typeface="Arial" pitchFamily="34" charset="0"/>
                <a:cs typeface="Arial" pitchFamily="34" charset="0"/>
              </a:rPr>
              <a:t>Audience:  Logistics professionals (including freight carriers, sales reps., manufacturing &amp; retail transportation professionals) and students (Marquette University students). </a:t>
            </a:r>
          </a:p>
          <a:p>
            <a:pPr marL="0" marR="0" indent="0" algn="l" defTabSz="914400" rtl="0" eaLnBrk="0" fontAlgn="base" latinLnBrk="0" hangingPunct="0">
              <a:spcBef>
                <a:spcPts val="0"/>
              </a:spcBef>
              <a:spcAft>
                <a:spcPct val="0"/>
              </a:spcAft>
              <a:buClrTx/>
              <a:buSzTx/>
              <a:buFontTx/>
              <a:buNone/>
              <a:tabLst/>
              <a:defRPr/>
            </a:pPr>
            <a:endParaRPr lang="en-US" sz="1400" dirty="0" smtClean="0">
              <a:latin typeface="Arial" charset="0"/>
              <a:cs typeface="Arial" charset="0"/>
            </a:endParaRPr>
          </a:p>
          <a:p>
            <a:pPr marL="0" marR="0" indent="0" algn="l" defTabSz="914400" rtl="0" eaLnBrk="0" fontAlgn="base" latinLnBrk="0" hangingPunct="0">
              <a:spcBef>
                <a:spcPts val="0"/>
              </a:spcBef>
              <a:spcAft>
                <a:spcPct val="0"/>
              </a:spcAft>
              <a:buClrTx/>
              <a:buSzTx/>
              <a:buFontTx/>
              <a:buNone/>
              <a:tabLst/>
              <a:defRPr/>
            </a:pPr>
            <a:r>
              <a:rPr lang="en-US" sz="1400" baseline="0" dirty="0" smtClean="0">
                <a:latin typeface="Arial" charset="0"/>
                <a:cs typeface="Arial" charset="0"/>
              </a:rPr>
              <a:t>Thanks to all of you for your hard work supporting freight and economic growth in Milwaukee and throughout Wisconsin.</a:t>
            </a:r>
          </a:p>
          <a:p>
            <a:pPr>
              <a:spcBef>
                <a:spcPts val="0"/>
              </a:spcBef>
              <a:defRPr/>
            </a:pPr>
            <a:endParaRPr lang="en-US" sz="1400" baseline="0" dirty="0" smtClean="0">
              <a:latin typeface="Arial" pitchFamily="34" charset="0"/>
              <a:cs typeface="Arial" pitchFamily="34" charset="0"/>
            </a:endParaRPr>
          </a:p>
          <a:p>
            <a:pPr>
              <a:spcBef>
                <a:spcPts val="0"/>
              </a:spcBef>
              <a:defRPr/>
            </a:pPr>
            <a:r>
              <a:rPr lang="en-US" sz="1400" baseline="0" dirty="0" smtClean="0">
                <a:latin typeface="Arial" pitchFamily="34" charset="0"/>
                <a:cs typeface="Arial" pitchFamily="34" charset="0"/>
              </a:rPr>
              <a:t>At Wisconsin DOT, our transportation system and the role it plays in </a:t>
            </a:r>
            <a:r>
              <a:rPr lang="en-US" sz="1400" dirty="0" smtClean="0">
                <a:latin typeface="Arial" pitchFamily="34" charset="0"/>
                <a:cs typeface="Arial" pitchFamily="34" charset="0"/>
              </a:rPr>
              <a:t>the economy</a:t>
            </a:r>
            <a:r>
              <a:rPr lang="en-US" sz="1400" baseline="0" dirty="0" smtClean="0">
                <a:latin typeface="Arial" pitchFamily="34" charset="0"/>
                <a:cs typeface="Arial" pitchFamily="34" charset="0"/>
              </a:rPr>
              <a:t> is very important.</a:t>
            </a:r>
          </a:p>
          <a:p>
            <a:pPr>
              <a:spcBef>
                <a:spcPts val="0"/>
              </a:spcBef>
              <a:defRPr/>
            </a:pPr>
            <a:endParaRPr lang="en-US" sz="1400" baseline="0" dirty="0" smtClean="0">
              <a:latin typeface="Arial" pitchFamily="34" charset="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smtClean="0">
                <a:latin typeface="Arial" pitchFamily="34" charset="0"/>
                <a:cs typeface="Arial" pitchFamily="34" charset="0"/>
              </a:rPr>
              <a:t>Operational improvements include working closely with the wind tower industry – understanding and addressing their concerns.</a:t>
            </a: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For example, worked closely with city of Manitowoc and Broadwind to address route impediments.</a:t>
            </a:r>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smtClean="0">
                <a:latin typeface="Arial" pitchFamily="34" charset="0"/>
                <a:cs typeface="Arial" pitchFamily="34" charset="0"/>
              </a:rPr>
              <a:t>Here’s a little more info on the volume of wind tower components moving through WI. Following this outreach effort, no traffic incidents</a:t>
            </a:r>
            <a:r>
              <a:rPr lang="en-US" sz="1400" baseline="0" dirty="0" smtClean="0">
                <a:latin typeface="Arial" pitchFamily="34" charset="0"/>
                <a:cs typeface="Arial" pitchFamily="34" charset="0"/>
              </a:rPr>
              <a:t> of significance. Continue working closely with neighboring states.</a:t>
            </a:r>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smtClean="0">
                <a:latin typeface="Arial" pitchFamily="34" charset="0"/>
                <a:cs typeface="Arial" pitchFamily="34" charset="0"/>
              </a:rPr>
              <a:t>Closer to home…worked with the port and city of Milwaukee on efforts to improve port access</a:t>
            </a:r>
            <a:r>
              <a:rPr lang="en-US" sz="1400" baseline="0" dirty="0" smtClean="0">
                <a:latin typeface="Arial" pitchFamily="34" charset="0"/>
                <a:cs typeface="Arial" pitchFamily="34" charset="0"/>
              </a:rPr>
              <a:t> for oversize/overweight loads.</a:t>
            </a:r>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0412" y="4416104"/>
            <a:ext cx="5776588" cy="4182440"/>
          </a:xfrm>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400" dirty="0" smtClean="0">
                <a:latin typeface="Arial" pitchFamily="34" charset="0"/>
                <a:cs typeface="Arial" pitchFamily="34" charset="0"/>
              </a:rPr>
              <a:t>Recently implemented Trans 254/255</a:t>
            </a:r>
            <a:r>
              <a:rPr lang="en-US" sz="1400" baseline="0" dirty="0" smtClean="0">
                <a:latin typeface="Arial" pitchFamily="34" charset="0"/>
                <a:cs typeface="Arial" pitchFamily="34" charset="0"/>
              </a:rPr>
              <a:t> administrative rule changes that </a:t>
            </a:r>
            <a:r>
              <a:rPr lang="en-US" sz="1400" baseline="0" dirty="0" smtClean="0">
                <a:latin typeface="Arial" pitchFamily="34" charset="0"/>
                <a:cs typeface="Arial" pitchFamily="34" charset="0"/>
              </a:rPr>
              <a:t>expand </a:t>
            </a:r>
            <a:r>
              <a:rPr lang="en-US" sz="1400" baseline="0" dirty="0" smtClean="0">
                <a:latin typeface="Arial" pitchFamily="34" charset="0"/>
                <a:cs typeface="Arial" pitchFamily="34" charset="0"/>
              </a:rPr>
              <a:t>freight operating windows and load sizes.  </a:t>
            </a:r>
            <a:endParaRPr lang="en-US" sz="1400" dirty="0" smtClean="0">
              <a:latin typeface="Arial" pitchFamily="34" charset="0"/>
              <a:cs typeface="Arial" pitchFamily="34" charset="0"/>
            </a:endParaRPr>
          </a:p>
          <a:p>
            <a:endParaRPr lang="en-US" sz="1400" dirty="0" smtClean="0">
              <a:latin typeface="Arial" pitchFamily="34" charset="0"/>
              <a:cs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400" kern="1200" dirty="0" smtClean="0">
                <a:solidFill>
                  <a:schemeClr val="tx1"/>
                </a:solidFill>
                <a:latin typeface="Arial" pitchFamily="34" charset="0"/>
                <a:cs typeface="Arial" pitchFamily="34" charset="0"/>
              </a:rPr>
              <a:t>The proposed revisions to </a:t>
            </a:r>
            <a:r>
              <a:rPr lang="en-US" sz="1400" kern="1200" dirty="0" smtClean="0">
                <a:solidFill>
                  <a:schemeClr val="tx1"/>
                </a:solidFill>
                <a:latin typeface="Arial" pitchFamily="34" charset="0"/>
                <a:cs typeface="Arial" pitchFamily="34" charset="0"/>
              </a:rPr>
              <a:t>Trans </a:t>
            </a:r>
            <a:r>
              <a:rPr lang="en-US" sz="1400" kern="1200" dirty="0" smtClean="0">
                <a:solidFill>
                  <a:schemeClr val="tx1"/>
                </a:solidFill>
                <a:latin typeface="Arial" pitchFamily="34" charset="0"/>
                <a:cs typeface="Arial" pitchFamily="34" charset="0"/>
              </a:rPr>
              <a:t>254 and Trans </a:t>
            </a:r>
            <a:r>
              <a:rPr lang="en-US" sz="1400" kern="1200" dirty="0" smtClean="0">
                <a:solidFill>
                  <a:schemeClr val="tx1"/>
                </a:solidFill>
                <a:latin typeface="Arial" pitchFamily="34" charset="0"/>
                <a:cs typeface="Arial" pitchFamily="34" charset="0"/>
              </a:rPr>
              <a:t>255:</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400" kern="1200" dirty="0" smtClean="0">
                <a:solidFill>
                  <a:schemeClr val="tx1"/>
                </a:solidFill>
                <a:latin typeface="Arial" pitchFamily="34" charset="0"/>
                <a:cs typeface="Arial" pitchFamily="34" charset="0"/>
              </a:rPr>
              <a:t> increase </a:t>
            </a:r>
            <a:r>
              <a:rPr lang="en-US" sz="1400" kern="1200" dirty="0" smtClean="0">
                <a:solidFill>
                  <a:schemeClr val="tx1"/>
                </a:solidFill>
                <a:latin typeface="Arial" pitchFamily="34" charset="0"/>
                <a:cs typeface="Arial" pitchFamily="34" charset="0"/>
              </a:rPr>
              <a:t>the hours oversize vehicles may operate on state </a:t>
            </a:r>
            <a:r>
              <a:rPr lang="en-US" sz="1400" kern="1200" dirty="0" smtClean="0">
                <a:solidFill>
                  <a:schemeClr val="tx1"/>
                </a:solidFill>
                <a:latin typeface="Arial" pitchFamily="34" charset="0"/>
                <a:cs typeface="Arial" pitchFamily="34" charset="0"/>
              </a:rPr>
              <a:t>highways</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400" dirty="0" smtClean="0">
                <a:latin typeface="Arial" pitchFamily="34" charset="0"/>
                <a:cs typeface="Arial" pitchFamily="34" charset="0"/>
              </a:rPr>
              <a:t> </a:t>
            </a:r>
            <a:r>
              <a:rPr lang="en-US" sz="1400" kern="1200" dirty="0" smtClean="0">
                <a:solidFill>
                  <a:schemeClr val="tx1"/>
                </a:solidFill>
                <a:latin typeface="Arial" pitchFamily="34" charset="0"/>
                <a:cs typeface="Arial" pitchFamily="34" charset="0"/>
              </a:rPr>
              <a:t>relax </a:t>
            </a:r>
            <a:r>
              <a:rPr lang="en-US" sz="1400" kern="1200" dirty="0" smtClean="0">
                <a:solidFill>
                  <a:schemeClr val="tx1"/>
                </a:solidFill>
                <a:latin typeface="Arial" pitchFamily="34" charset="0"/>
                <a:cs typeface="Arial" pitchFamily="34" charset="0"/>
              </a:rPr>
              <a:t>route limitations to reflect improvements to the Milwaukee County Expressway </a:t>
            </a:r>
            <a:r>
              <a:rPr lang="en-US" sz="1400" kern="1200" dirty="0" smtClean="0">
                <a:solidFill>
                  <a:schemeClr val="tx1"/>
                </a:solidFill>
                <a:latin typeface="Arial" pitchFamily="34" charset="0"/>
                <a:cs typeface="Arial" pitchFamily="34" charset="0"/>
              </a:rPr>
              <a:t>System</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400" dirty="0" smtClean="0">
                <a:latin typeface="Arial" pitchFamily="34" charset="0"/>
                <a:cs typeface="Arial" pitchFamily="34" charset="0"/>
              </a:rPr>
              <a:t> </a:t>
            </a:r>
            <a:r>
              <a:rPr lang="en-US" sz="1400" kern="1200" dirty="0" smtClean="0">
                <a:solidFill>
                  <a:schemeClr val="tx1"/>
                </a:solidFill>
                <a:latin typeface="Arial" pitchFamily="34" charset="0"/>
                <a:cs typeface="Arial" pitchFamily="34" charset="0"/>
              </a:rPr>
              <a:t>eliminate </a:t>
            </a:r>
            <a:r>
              <a:rPr lang="en-US" sz="1400" kern="1200" dirty="0" smtClean="0">
                <a:solidFill>
                  <a:schemeClr val="tx1"/>
                </a:solidFill>
                <a:latin typeface="Arial" pitchFamily="34" charset="0"/>
                <a:cs typeface="Arial" pitchFamily="34" charset="0"/>
              </a:rPr>
              <a:t>outdated requirements based on federal laws that have been </a:t>
            </a:r>
            <a:r>
              <a:rPr lang="en-US" sz="1400" kern="1200" dirty="0" smtClean="0">
                <a:solidFill>
                  <a:schemeClr val="tx1"/>
                </a:solidFill>
                <a:latin typeface="Arial" pitchFamily="34" charset="0"/>
                <a:cs typeface="Arial" pitchFamily="34" charset="0"/>
              </a:rPr>
              <a:t>repealed</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400" dirty="0" smtClean="0">
                <a:latin typeface="Arial" pitchFamily="34" charset="0"/>
                <a:cs typeface="Arial" pitchFamily="34" charset="0"/>
              </a:rPr>
              <a:t> </a:t>
            </a:r>
            <a:r>
              <a:rPr lang="en-US" sz="1400" kern="1200" dirty="0" smtClean="0">
                <a:solidFill>
                  <a:schemeClr val="tx1"/>
                </a:solidFill>
                <a:latin typeface="Arial" pitchFamily="34" charset="0"/>
                <a:cs typeface="Arial" pitchFamily="34" charset="0"/>
              </a:rPr>
              <a:t>update </a:t>
            </a:r>
            <a:r>
              <a:rPr lang="en-US" sz="1400" kern="1200" dirty="0" smtClean="0">
                <a:solidFill>
                  <a:schemeClr val="tx1"/>
                </a:solidFill>
                <a:latin typeface="Arial" pitchFamily="34" charset="0"/>
                <a:cs typeface="Arial" pitchFamily="34" charset="0"/>
              </a:rPr>
              <a:t>permit application provisions to </a:t>
            </a:r>
            <a:r>
              <a:rPr lang="en-US" sz="1400" kern="1200" dirty="0" smtClean="0">
                <a:solidFill>
                  <a:schemeClr val="tx1"/>
                </a:solidFill>
                <a:latin typeface="Arial" pitchFamily="34" charset="0"/>
                <a:cs typeface="Arial" pitchFamily="34" charset="0"/>
              </a:rPr>
              <a:t>reflect </a:t>
            </a:r>
            <a:r>
              <a:rPr lang="en-US" sz="1400" kern="1200" dirty="0" smtClean="0">
                <a:solidFill>
                  <a:schemeClr val="tx1"/>
                </a:solidFill>
                <a:latin typeface="Arial" pitchFamily="34" charset="0"/>
                <a:cs typeface="Arial" pitchFamily="34" charset="0"/>
              </a:rPr>
              <a:t>current </a:t>
            </a:r>
            <a:r>
              <a:rPr lang="en-US" sz="1400" kern="1200" dirty="0" smtClean="0">
                <a:solidFill>
                  <a:schemeClr val="tx1"/>
                </a:solidFill>
                <a:latin typeface="Arial" pitchFamily="34" charset="0"/>
                <a:cs typeface="Arial" pitchFamily="34" charset="0"/>
              </a:rPr>
              <a:t>practices</a:t>
            </a:r>
            <a:endParaRPr lang="en-US" sz="1400" kern="1200" dirty="0" smtClean="0">
              <a:solidFill>
                <a:schemeClr val="tx1"/>
              </a:solidFill>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slide…(changes for larger, oversized vehicles).</a:t>
            </a: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smtClean="0">
                <a:latin typeface="Arial" pitchFamily="34" charset="0"/>
                <a:cs typeface="Arial" pitchFamily="34" charset="0"/>
              </a:rPr>
              <a:t>Milwaukee County Expressway restrictions…</a:t>
            </a:r>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sz="1400" dirty="0" smtClean="0">
                <a:latin typeface="Arial" charset="0"/>
                <a:cs typeface="Arial" charset="0"/>
              </a:rPr>
              <a:t>Want to highlight several programs WisDOT oversees to help fund improvements to multimodal freight system</a:t>
            </a:r>
          </a:p>
          <a:p>
            <a:endParaRPr lang="en-US" sz="1400" dirty="0" smtClean="0">
              <a:latin typeface="Arial" charset="0"/>
              <a:cs typeface="Arial" charset="0"/>
            </a:endParaRPr>
          </a:p>
          <a:p>
            <a:r>
              <a:rPr lang="en-US" sz="1400" dirty="0" smtClean="0">
                <a:latin typeface="Arial" charset="0"/>
                <a:cs typeface="Arial" charset="0"/>
              </a:rPr>
              <a:t>Includes…(from slide).</a:t>
            </a:r>
          </a:p>
          <a:p>
            <a:endParaRPr lang="en-US" sz="1400" dirty="0" smtClean="0">
              <a:latin typeface="Arial" charset="0"/>
              <a:cs typeface="Arial" charset="0"/>
            </a:endParaRPr>
          </a:p>
          <a:p>
            <a:r>
              <a:rPr lang="en-US" sz="1400" dirty="0" smtClean="0">
                <a:latin typeface="Arial" charset="0"/>
                <a:cs typeface="Arial" charset="0"/>
              </a:rPr>
              <a:t>These should be thought of as “economic</a:t>
            </a:r>
            <a:r>
              <a:rPr lang="en-US" sz="1400" baseline="0" dirty="0" smtClean="0">
                <a:latin typeface="Arial" charset="0"/>
                <a:cs typeface="Arial" charset="0"/>
              </a:rPr>
              <a:t> development” and “local assistance” programs designed to improve and preserve freight infrastructure.</a:t>
            </a:r>
          </a:p>
          <a:p>
            <a:endParaRPr lang="en-US" sz="1400" baseline="0" dirty="0" smtClean="0">
              <a:latin typeface="Arial" charset="0"/>
              <a:cs typeface="Arial" charset="0"/>
            </a:endParaRPr>
          </a:p>
          <a:p>
            <a:r>
              <a:rPr lang="en-US" sz="1400" baseline="0" dirty="0" smtClean="0">
                <a:latin typeface="Arial" charset="0"/>
                <a:cs typeface="Arial" charset="0"/>
              </a:rPr>
              <a:t>These programs are administered in close cooperation with private railroads, businesses and communities. </a:t>
            </a:r>
            <a:endParaRPr lang="en-US" sz="1400" dirty="0" smtClean="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1542EF19-4662-43D0-9F0B-F89091D5AD2E}" type="slidenum">
              <a:rPr lang="en-US" smtClean="0"/>
              <a:pPr>
                <a:defRPr/>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xfrm>
            <a:off x="700412" y="4416104"/>
            <a:ext cx="5852788" cy="4182440"/>
          </a:xfrm>
          <a:noFill/>
        </p:spPr>
        <p:txBody>
          <a:bodyPr wrap="square" numCol="1" anchor="t" anchorCtr="0" compatLnSpc="1">
            <a:prstTxWarp prst="textNoShape">
              <a:avLst/>
            </a:prstTxWarp>
          </a:bodyPr>
          <a:lstStyle/>
          <a:p>
            <a:endParaRPr lang="en-US" dirty="0" smtClean="0"/>
          </a:p>
          <a:p>
            <a:r>
              <a:rPr lang="en-US" sz="1400" dirty="0" smtClean="0">
                <a:latin typeface="Arial" pitchFamily="34" charset="0"/>
                <a:cs typeface="Arial" pitchFamily="34" charset="0"/>
              </a:rPr>
              <a:t>Transportation Economic Assistance or TEA program is Wisconsin DOT’s main economic development</a:t>
            </a:r>
            <a:r>
              <a:rPr lang="en-US" sz="1400" baseline="0" dirty="0" smtClean="0">
                <a:latin typeface="Arial" pitchFamily="34" charset="0"/>
                <a:cs typeface="Arial" pitchFamily="34" charset="0"/>
              </a:rPr>
              <a:t> program that can fund a variety of transportation improvements that directly support job creation/retention. Everything from new roads/streets to rail sidings.</a:t>
            </a:r>
          </a:p>
          <a:p>
            <a:endParaRPr lang="en-US" sz="1400" dirty="0" smtClean="0">
              <a:latin typeface="Arial" pitchFamily="34" charset="0"/>
              <a:cs typeface="Arial" pitchFamily="34" charset="0"/>
            </a:endParaRPr>
          </a:p>
          <a:p>
            <a:r>
              <a:rPr lang="en-US" sz="1400" baseline="0" dirty="0" smtClean="0">
                <a:latin typeface="Arial" pitchFamily="34" charset="0"/>
                <a:cs typeface="Arial" pitchFamily="34" charset="0"/>
              </a:rPr>
              <a:t>Again, projects must help retain and/or expand jobs.</a:t>
            </a:r>
          </a:p>
          <a:p>
            <a:endParaRPr lang="en-US" sz="1400" baseline="0" dirty="0" smtClean="0">
              <a:latin typeface="Arial" pitchFamily="34" charset="0"/>
              <a:cs typeface="Arial" pitchFamily="34" charset="0"/>
            </a:endParaRPr>
          </a:p>
          <a:p>
            <a:r>
              <a:rPr lang="en-US" sz="1400" dirty="0" smtClean="0">
                <a:latin typeface="Arial" pitchFamily="34" charset="0"/>
                <a:cs typeface="Arial" pitchFamily="34" charset="0"/>
              </a:rPr>
              <a:t>Grants cover up to 50% of project cost.  Requires local sponsor</a:t>
            </a:r>
            <a:r>
              <a:rPr lang="en-US" sz="1400" baseline="0" dirty="0" smtClean="0">
                <a:latin typeface="Arial" pitchFamily="34" charset="0"/>
                <a:cs typeface="Arial" pitchFamily="34" charset="0"/>
              </a:rPr>
              <a:t> share.</a:t>
            </a:r>
          </a:p>
          <a:p>
            <a:endParaRPr lang="en-US" sz="1400" baseline="0" dirty="0" smtClean="0">
              <a:latin typeface="Arial" pitchFamily="34" charset="0"/>
              <a:cs typeface="Arial" pitchFamily="34" charset="0"/>
            </a:endParaRPr>
          </a:p>
          <a:p>
            <a:r>
              <a:rPr lang="en-US" sz="1400" baseline="0" dirty="0" smtClean="0">
                <a:latin typeface="Arial" pitchFamily="34" charset="0"/>
                <a:cs typeface="Arial" pitchFamily="34" charset="0"/>
              </a:rPr>
              <a:t>Since 1987, some $95 million in TEA grants for 338 projects creating/retaining over 83,000 jobs.</a:t>
            </a:r>
            <a:endParaRPr lang="en-US" sz="1400" dirty="0" smtClean="0">
              <a:latin typeface="Arial" pitchFamily="34" charset="0"/>
              <a:cs typeface="Arial" pitchFamily="34" charset="0"/>
            </a:endParaRPr>
          </a:p>
          <a:p>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62BBC077-D707-40B7-9698-BEA7A417DC65}" type="slidenum">
              <a:rPr lang="en-US" smtClean="0"/>
              <a:pPr>
                <a:defRPr/>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aseline="0" dirty="0" smtClean="0">
                <a:latin typeface="Arial" pitchFamily="34" charset="0"/>
                <a:cs typeface="Arial" pitchFamily="34" charset="0"/>
              </a:rPr>
              <a:t>October of 2013, $1.4 million TEA award </a:t>
            </a:r>
            <a:r>
              <a:rPr lang="en-US" sz="1400" dirty="0" smtClean="0">
                <a:latin typeface="Arial" pitchFamily="34" charset="0"/>
                <a:cs typeface="Arial" pitchFamily="34" charset="0"/>
              </a:rPr>
              <a:t>to Organic Valley in Cashton. Created about 200 additional jobs.</a:t>
            </a:r>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1219200" y="762000"/>
            <a:ext cx="4648200" cy="3486150"/>
          </a:xfrm>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normAutofit lnSpcReduction="10000"/>
          </a:bodyPr>
          <a:lstStyle/>
          <a:p>
            <a:endParaRPr lang="en-US" sz="1400" dirty="0" smtClean="0">
              <a:latin typeface="Arial" charset="0"/>
              <a:cs typeface="Arial" charset="0"/>
            </a:endParaRPr>
          </a:p>
          <a:p>
            <a:r>
              <a:rPr lang="en-US" sz="1400" baseline="0" dirty="0" smtClean="0">
                <a:latin typeface="Arial" charset="0"/>
                <a:cs typeface="Arial" charset="0"/>
              </a:rPr>
              <a:t>Over the next few minutes:</a:t>
            </a:r>
          </a:p>
          <a:p>
            <a:endParaRPr lang="en-US" sz="1400" baseline="0" dirty="0" smtClean="0">
              <a:latin typeface="Arial" charset="0"/>
              <a:cs typeface="Arial" charset="0"/>
            </a:endParaRPr>
          </a:p>
          <a:p>
            <a:pPr>
              <a:buFont typeface="Arial" pitchFamily="34" charset="0"/>
              <a:buNone/>
            </a:pPr>
            <a:r>
              <a:rPr lang="en-US" sz="1400" baseline="0" dirty="0" smtClean="0">
                <a:latin typeface="Arial" charset="0"/>
                <a:cs typeface="Arial" charset="0"/>
              </a:rPr>
              <a:t>Talk about </a:t>
            </a:r>
            <a:r>
              <a:rPr lang="en-US" sz="1400" dirty="0" smtClean="0">
                <a:latin typeface="Arial" charset="0"/>
                <a:cs typeface="Arial" charset="0"/>
              </a:rPr>
              <a:t>our state’s</a:t>
            </a:r>
            <a:r>
              <a:rPr lang="en-US" sz="1400" baseline="0" dirty="0" smtClean="0">
                <a:latin typeface="Arial" charset="0"/>
                <a:cs typeface="Arial" charset="0"/>
              </a:rPr>
              <a:t> commitment to freight. Starts with Gov. Walker, extends through our entire department.</a:t>
            </a:r>
          </a:p>
          <a:p>
            <a:pPr>
              <a:buFont typeface="Arial" pitchFamily="34" charset="0"/>
              <a:buNone/>
            </a:pPr>
            <a:endParaRPr lang="en-US" sz="1400" baseline="0" dirty="0" smtClean="0">
              <a:latin typeface="Arial" charset="0"/>
              <a:cs typeface="Arial" charset="0"/>
            </a:endParaRPr>
          </a:p>
          <a:p>
            <a:pPr>
              <a:buFont typeface="Arial" pitchFamily="34" charset="0"/>
              <a:buNone/>
            </a:pPr>
            <a:r>
              <a:rPr lang="en-US" sz="1400" baseline="0" dirty="0" smtClean="0">
                <a:latin typeface="Arial" charset="0"/>
                <a:cs typeface="Arial" charset="0"/>
              </a:rPr>
              <a:t>Provide </a:t>
            </a:r>
            <a:r>
              <a:rPr lang="en-US" sz="1400" baseline="0" dirty="0" smtClean="0">
                <a:latin typeface="Arial" charset="0"/>
                <a:cs typeface="Arial" charset="0"/>
              </a:rPr>
              <a:t>an overview of </a:t>
            </a:r>
            <a:r>
              <a:rPr lang="en-US" sz="1400" dirty="0" smtClean="0">
                <a:latin typeface="Arial" charset="0"/>
                <a:cs typeface="Arial" charset="0"/>
              </a:rPr>
              <a:t>the WI</a:t>
            </a:r>
            <a:r>
              <a:rPr lang="en-US" sz="1400" baseline="0" dirty="0" smtClean="0">
                <a:latin typeface="Arial" charset="0"/>
                <a:cs typeface="Arial" charset="0"/>
              </a:rPr>
              <a:t> multimodal freight </a:t>
            </a:r>
            <a:r>
              <a:rPr lang="en-US" sz="1400" baseline="0" dirty="0" smtClean="0">
                <a:latin typeface="Arial" charset="0"/>
                <a:cs typeface="Arial" charset="0"/>
              </a:rPr>
              <a:t>network</a:t>
            </a:r>
            <a:r>
              <a:rPr lang="en-US" sz="1400" dirty="0" smtClean="0">
                <a:latin typeface="Arial" charset="0"/>
                <a:cs typeface="Arial" charset="0"/>
              </a:rPr>
              <a:t> and the</a:t>
            </a:r>
            <a:r>
              <a:rPr lang="en-US" sz="1400" baseline="0" dirty="0" smtClean="0">
                <a:latin typeface="Arial" charset="0"/>
                <a:cs typeface="Arial" charset="0"/>
              </a:rPr>
              <a:t> </a:t>
            </a:r>
            <a:r>
              <a:rPr lang="en-US" sz="1400" baseline="0" dirty="0" smtClean="0">
                <a:latin typeface="Arial" charset="0"/>
                <a:cs typeface="Arial" charset="0"/>
              </a:rPr>
              <a:t>planning efforts </a:t>
            </a:r>
            <a:r>
              <a:rPr lang="en-US" sz="1400" baseline="0" dirty="0" smtClean="0">
                <a:latin typeface="Arial" charset="0"/>
                <a:cs typeface="Arial" charset="0"/>
              </a:rPr>
              <a:t>underway.</a:t>
            </a:r>
            <a:endParaRPr lang="en-US" sz="1400" baseline="0" dirty="0" smtClean="0">
              <a:latin typeface="Arial" charset="0"/>
              <a:cs typeface="Arial" charset="0"/>
            </a:endParaRPr>
          </a:p>
          <a:p>
            <a:endParaRPr lang="en-US" sz="1400" dirty="0" smtClean="0">
              <a:latin typeface="Arial" charset="0"/>
              <a:cs typeface="Arial" charset="0"/>
            </a:endParaRPr>
          </a:p>
          <a:p>
            <a:r>
              <a:rPr lang="en-US" sz="1400" dirty="0" smtClean="0">
                <a:latin typeface="Arial" charset="0"/>
                <a:cs typeface="Arial" charset="0"/>
              </a:rPr>
              <a:t>Specific </a:t>
            </a:r>
            <a:r>
              <a:rPr lang="en-US" sz="1400" dirty="0" smtClean="0">
                <a:latin typeface="Arial" charset="0"/>
                <a:cs typeface="Arial" charset="0"/>
              </a:rPr>
              <a:t>steps WI is taking</a:t>
            </a:r>
            <a:r>
              <a:rPr lang="en-US" sz="1400" baseline="0" dirty="0" smtClean="0">
                <a:latin typeface="Arial" charset="0"/>
                <a:cs typeface="Arial" charset="0"/>
              </a:rPr>
              <a:t> in </a:t>
            </a:r>
            <a:r>
              <a:rPr lang="en-US" sz="1400" dirty="0" smtClean="0">
                <a:latin typeface="Arial" charset="0"/>
                <a:cs typeface="Arial" charset="0"/>
              </a:rPr>
              <a:t>working</a:t>
            </a:r>
            <a:r>
              <a:rPr lang="en-US" sz="1400" baseline="0" dirty="0" smtClean="0">
                <a:latin typeface="Arial" charset="0"/>
                <a:cs typeface="Arial" charset="0"/>
              </a:rPr>
              <a:t> with other states from an operations </a:t>
            </a:r>
            <a:r>
              <a:rPr lang="en-US" sz="1400" baseline="0" dirty="0" smtClean="0">
                <a:latin typeface="Arial" charset="0"/>
                <a:cs typeface="Arial" charset="0"/>
              </a:rPr>
              <a:t>perspective.</a:t>
            </a:r>
            <a:endParaRPr lang="en-US" sz="1400" baseline="0" dirty="0" smtClean="0">
              <a:latin typeface="Arial" charset="0"/>
              <a:cs typeface="Arial" charset="0"/>
            </a:endParaRPr>
          </a:p>
          <a:p>
            <a:endParaRPr lang="en-US" sz="1400" baseline="0" dirty="0" smtClean="0">
              <a:latin typeface="Arial" charset="0"/>
              <a:cs typeface="Arial" charset="0"/>
            </a:endParaRPr>
          </a:p>
          <a:p>
            <a:r>
              <a:rPr lang="en-US" sz="1400" baseline="0" dirty="0" smtClean="0">
                <a:latin typeface="Arial" charset="0"/>
                <a:cs typeface="Arial" charset="0"/>
              </a:rPr>
              <a:t>Highlight </a:t>
            </a:r>
            <a:r>
              <a:rPr lang="en-US" sz="1400" baseline="0" dirty="0" smtClean="0">
                <a:latin typeface="Arial" charset="0"/>
                <a:cs typeface="Arial" charset="0"/>
              </a:rPr>
              <a:t>various freight opportunities/assistance programs (TEA grants, STP Freight, HAP, etc</a:t>
            </a:r>
            <a:r>
              <a:rPr lang="en-US" sz="1400" baseline="0" dirty="0" smtClean="0">
                <a:latin typeface="Arial" charset="0"/>
                <a:cs typeface="Arial" charset="0"/>
              </a:rPr>
              <a:t>.).</a:t>
            </a:r>
            <a:endParaRPr lang="en-US" sz="1400" baseline="0" dirty="0" smtClean="0">
              <a:latin typeface="Arial" charset="0"/>
              <a:cs typeface="Arial" charset="0"/>
            </a:endParaRPr>
          </a:p>
          <a:p>
            <a:endParaRPr lang="en-US" sz="1400" baseline="0" dirty="0" smtClean="0">
              <a:latin typeface="Arial" charset="0"/>
              <a:cs typeface="Arial" charset="0"/>
            </a:endParaRPr>
          </a:p>
          <a:p>
            <a:r>
              <a:rPr lang="en-US" sz="1400" baseline="0" dirty="0" smtClean="0">
                <a:latin typeface="Arial" charset="0"/>
                <a:cs typeface="Arial" charset="0"/>
              </a:rPr>
              <a:t>Conclude </a:t>
            </a:r>
            <a:r>
              <a:rPr lang="en-US" sz="1400" baseline="0" dirty="0" smtClean="0">
                <a:latin typeface="Arial" charset="0"/>
                <a:cs typeface="Arial" charset="0"/>
              </a:rPr>
              <a:t>with emerging issues (e.g. truck parking constraints) how to address </a:t>
            </a:r>
            <a:r>
              <a:rPr lang="en-US" sz="1400" baseline="0" dirty="0" smtClean="0">
                <a:latin typeface="Arial" charset="0"/>
                <a:cs typeface="Arial" charset="0"/>
              </a:rPr>
              <a:t>them.</a:t>
            </a:r>
            <a:endParaRPr lang="en-US" sz="1400" dirty="0" smtClean="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65628468-5D51-4B95-94B2-4733DE0C78AA}" type="slidenum">
              <a:rPr lang="en-US" smtClean="0"/>
              <a:pPr>
                <a:defRPr/>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xfrm>
            <a:off x="700412" y="4416104"/>
            <a:ext cx="5700388" cy="4182440"/>
          </a:xfrm>
          <a:noFill/>
        </p:spPr>
        <p:txBody>
          <a:bodyPr wrap="square" numCol="1" anchor="t" anchorCtr="0" compatLnSpc="1">
            <a:prstTxWarp prst="textNoShape">
              <a:avLst/>
            </a:prstTxWarp>
            <a:normAutofit/>
          </a:bodyPr>
          <a:lstStyle/>
          <a:p>
            <a:r>
              <a:rPr lang="en-US" sz="1400" dirty="0" smtClean="0">
                <a:latin typeface="Arial" pitchFamily="34" charset="0"/>
                <a:cs typeface="Arial" pitchFamily="34" charset="0"/>
              </a:rPr>
              <a:t>FRPP is a </a:t>
            </a:r>
            <a:r>
              <a:rPr lang="en-US" sz="1400" u="sng" dirty="0" smtClean="0">
                <a:latin typeface="Arial" pitchFamily="34" charset="0"/>
                <a:cs typeface="Arial" pitchFamily="34" charset="0"/>
              </a:rPr>
              <a:t>grant</a:t>
            </a:r>
            <a:r>
              <a:rPr lang="en-US" sz="1400" dirty="0" smtClean="0">
                <a:latin typeface="Arial" pitchFamily="34" charset="0"/>
                <a:cs typeface="Arial" pitchFamily="34" charset="0"/>
              </a:rPr>
              <a:t> program that can be used to:</a:t>
            </a:r>
          </a:p>
          <a:p>
            <a:endParaRPr lang="en-US" sz="1400" dirty="0" smtClean="0">
              <a:latin typeface="Arial" pitchFamily="34" charset="0"/>
              <a:cs typeface="Arial" pitchFamily="34" charset="0"/>
            </a:endParaRPr>
          </a:p>
          <a:p>
            <a:pPr>
              <a:buFont typeface="Arial" pitchFamily="34" charset="0"/>
              <a:buChar char="•"/>
            </a:pPr>
            <a:r>
              <a:rPr lang="en-US" sz="1400" dirty="0" smtClean="0">
                <a:latin typeface="Arial" pitchFamily="34" charset="0"/>
                <a:cs typeface="Arial" pitchFamily="34" charset="0"/>
              </a:rPr>
              <a:t> Purchase </a:t>
            </a:r>
            <a:r>
              <a:rPr lang="en-US" sz="1400" dirty="0" smtClean="0">
                <a:latin typeface="Arial" pitchFamily="34" charset="0"/>
                <a:cs typeface="Arial" pitchFamily="34" charset="0"/>
              </a:rPr>
              <a:t>abandoned rail lines in an effort to continue freight service</a:t>
            </a:r>
            <a:r>
              <a:rPr lang="en-US" sz="1400" baseline="0" dirty="0" smtClean="0">
                <a:latin typeface="Arial" pitchFamily="34" charset="0"/>
                <a:cs typeface="Arial" pitchFamily="34" charset="0"/>
              </a:rPr>
              <a:t> </a:t>
            </a:r>
          </a:p>
          <a:p>
            <a:endParaRPr lang="en-US" sz="1400" dirty="0" smtClean="0">
              <a:latin typeface="Arial" pitchFamily="34" charset="0"/>
              <a:cs typeface="Arial" pitchFamily="34" charset="0"/>
            </a:endParaRPr>
          </a:p>
          <a:p>
            <a:pPr>
              <a:buFont typeface="Arial" pitchFamily="34" charset="0"/>
              <a:buChar char="•"/>
            </a:pPr>
            <a:r>
              <a:rPr lang="en-US" sz="1400" dirty="0" smtClean="0">
                <a:latin typeface="Arial" pitchFamily="34" charset="0"/>
                <a:cs typeface="Arial" pitchFamily="34" charset="0"/>
              </a:rPr>
              <a:t> Preserve </a:t>
            </a:r>
            <a:r>
              <a:rPr lang="en-US" sz="1400" dirty="0" smtClean="0">
                <a:latin typeface="Arial" pitchFamily="34" charset="0"/>
                <a:cs typeface="Arial" pitchFamily="34" charset="0"/>
              </a:rPr>
              <a:t>opportunity for future rail service</a:t>
            </a:r>
          </a:p>
          <a:p>
            <a:endParaRPr lang="en-US" sz="1400" dirty="0" smtClean="0">
              <a:latin typeface="Arial" pitchFamily="34" charset="0"/>
              <a:cs typeface="Arial" pitchFamily="34" charset="0"/>
            </a:endParaRPr>
          </a:p>
          <a:p>
            <a:pPr>
              <a:buFont typeface="Arial" pitchFamily="34" charset="0"/>
              <a:buChar char="•"/>
            </a:pPr>
            <a:r>
              <a:rPr lang="en-US" sz="1400" dirty="0" smtClean="0">
                <a:latin typeface="Arial" pitchFamily="34" charset="0"/>
                <a:cs typeface="Arial" pitchFamily="34" charset="0"/>
              </a:rPr>
              <a:t> Rehabilitate </a:t>
            </a:r>
            <a:r>
              <a:rPr lang="en-US" sz="1400" dirty="0" smtClean="0">
                <a:latin typeface="Arial" pitchFamily="34" charset="0"/>
                <a:cs typeface="Arial" pitchFamily="34" charset="0"/>
              </a:rPr>
              <a:t>facilities, such as tracks or bridges, on publicly-owned rail lines</a:t>
            </a:r>
          </a:p>
          <a:p>
            <a:endParaRPr lang="en-US" sz="1400" dirty="0" smtClean="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pPr>
              <a:defRPr/>
            </a:pPr>
            <a:fld id="{62BBC077-D707-40B7-9698-BEA7A417DC65}" type="slidenum">
              <a:rPr lang="en-US" smtClean="0"/>
              <a:pPr>
                <a:defRPr/>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a:p>
            <a:r>
              <a:rPr lang="en-US" sz="1400" dirty="0" smtClean="0">
                <a:latin typeface="Arial" pitchFamily="34" charset="0"/>
                <a:cs typeface="Arial" pitchFamily="34" charset="0"/>
              </a:rPr>
              <a:t>Since 1980, FRPP has helped fund over 75 projects for around $175 million dollars.</a:t>
            </a:r>
          </a:p>
          <a:p>
            <a:r>
              <a:rPr lang="en-US" sz="1400" dirty="0" smtClean="0">
                <a:latin typeface="Arial" pitchFamily="34" charset="0"/>
                <a:cs typeface="Arial" pitchFamily="34" charset="0"/>
              </a:rPr>
              <a:t> </a:t>
            </a:r>
          </a:p>
          <a:p>
            <a:r>
              <a:rPr lang="en-US" sz="1400" dirty="0" smtClean="0">
                <a:latin typeface="Arial" pitchFamily="34" charset="0"/>
                <a:cs typeface="Arial" pitchFamily="34" charset="0"/>
              </a:rPr>
              <a:t>2013 – 15 state budget includes $52 million in bonding authority to fund the program.</a:t>
            </a: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Local involvement is critical to the success of the program.</a:t>
            </a:r>
          </a:p>
          <a:p>
            <a:endParaRPr lang="en-US" dirty="0" smtClean="0"/>
          </a:p>
        </p:txBody>
      </p:sp>
      <p:sp>
        <p:nvSpPr>
          <p:cNvPr id="4" name="Slide Number Placeholder 3"/>
          <p:cNvSpPr>
            <a:spLocks noGrp="1"/>
          </p:cNvSpPr>
          <p:nvPr>
            <p:ph type="sldNum" sz="quarter" idx="5"/>
          </p:nvPr>
        </p:nvSpPr>
        <p:spPr/>
        <p:txBody>
          <a:bodyPr/>
          <a:lstStyle/>
          <a:p>
            <a:pPr>
              <a:defRPr/>
            </a:pPr>
            <a:fld id="{62BBC077-D707-40B7-9698-BEA7A417DC65}" type="slidenum">
              <a:rPr lang="en-US" smtClean="0"/>
              <a:pPr>
                <a:defRPr/>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400" dirty="0" smtClean="0">
                <a:latin typeface="Arial" pitchFamily="34" charset="0"/>
                <a:cs typeface="Arial" pitchFamily="34" charset="0"/>
              </a:rPr>
              <a:t>Good example of a line needing rehab</a:t>
            </a:r>
          </a:p>
          <a:p>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50000"/>
              </a:spcBef>
            </a:pPr>
            <a:r>
              <a:rPr lang="en-US" sz="1400" dirty="0" smtClean="0">
                <a:latin typeface="Arial" pitchFamily="34" charset="0"/>
                <a:cs typeface="Arial" pitchFamily="34" charset="0"/>
              </a:rPr>
              <a:t>Line rehabilitated with welded rail</a:t>
            </a:r>
          </a:p>
          <a:p>
            <a:pPr>
              <a:spcBef>
                <a:spcPct val="50000"/>
              </a:spcBef>
            </a:pPr>
            <a:endParaRPr lang="en-US" sz="1400" dirty="0" smtClean="0">
              <a:latin typeface="Arial" pitchFamily="34" charset="0"/>
              <a:cs typeface="Arial" pitchFamily="34" charset="0"/>
            </a:endParaRPr>
          </a:p>
          <a:p>
            <a:pPr>
              <a:spcBef>
                <a:spcPct val="50000"/>
              </a:spcBef>
            </a:pPr>
            <a:r>
              <a:rPr lang="en-US" sz="1400" dirty="0" smtClean="0">
                <a:latin typeface="Arial" pitchFamily="34" charset="0"/>
                <a:cs typeface="Arial" pitchFamily="34" charset="0"/>
              </a:rPr>
              <a:t>(FYI - these last two photos are “unrelated” meaning they are NOT “before” and “after” shots, but are meant to illustrate a line that needs rehab and a line that has undergone improvements).</a:t>
            </a:r>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400" dirty="0" smtClean="0">
                <a:latin typeface="Arial" pitchFamily="34" charset="0"/>
                <a:cs typeface="Arial" pitchFamily="34" charset="0"/>
              </a:rPr>
              <a:t>Freight </a:t>
            </a:r>
            <a:r>
              <a:rPr lang="en-US" sz="1400" dirty="0" smtClean="0">
                <a:latin typeface="Arial" pitchFamily="34" charset="0"/>
                <a:cs typeface="Arial" pitchFamily="34" charset="0"/>
              </a:rPr>
              <a:t>Rail Infrastructure Improvement Program</a:t>
            </a:r>
            <a:r>
              <a:rPr lang="en-US" sz="1400" baseline="0" dirty="0" smtClean="0">
                <a:latin typeface="Arial" pitchFamily="34" charset="0"/>
                <a:cs typeface="Arial" pitchFamily="34" charset="0"/>
              </a:rPr>
              <a:t> is a </a:t>
            </a:r>
            <a:r>
              <a:rPr lang="en-US" sz="1400" u="sng" baseline="0" dirty="0" smtClean="0">
                <a:latin typeface="Arial" pitchFamily="34" charset="0"/>
                <a:cs typeface="Arial" pitchFamily="34" charset="0"/>
              </a:rPr>
              <a:t>revolving loan </a:t>
            </a:r>
            <a:r>
              <a:rPr lang="en-US" sz="1400" u="none" baseline="0" dirty="0" smtClean="0">
                <a:latin typeface="Arial" pitchFamily="34" charset="0"/>
                <a:cs typeface="Arial" pitchFamily="34" charset="0"/>
              </a:rPr>
              <a:t>program.  It can cover up to 100 percent of costs for </a:t>
            </a:r>
            <a:r>
              <a:rPr lang="en-US" sz="1400" baseline="0" dirty="0" smtClean="0">
                <a:latin typeface="Arial" pitchFamily="34" charset="0"/>
                <a:cs typeface="Arial" pitchFamily="34" charset="0"/>
              </a:rPr>
              <a:t>rail improvements that:</a:t>
            </a:r>
          </a:p>
          <a:p>
            <a:endParaRPr lang="en-US" sz="1400" baseline="0" dirty="0" smtClean="0">
              <a:latin typeface="Arial" pitchFamily="34" charset="0"/>
              <a:cs typeface="Arial" pitchFamily="34" charset="0"/>
            </a:endParaRPr>
          </a:p>
          <a:p>
            <a:pPr>
              <a:buFont typeface="Arial" pitchFamily="34" charset="0"/>
              <a:buChar char="•"/>
            </a:pPr>
            <a:r>
              <a:rPr lang="en-US" sz="1400" baseline="0" dirty="0" smtClean="0">
                <a:latin typeface="Arial" pitchFamily="34" charset="0"/>
                <a:cs typeface="Arial" pitchFamily="34" charset="0"/>
              </a:rPr>
              <a:t> Connect </a:t>
            </a:r>
            <a:r>
              <a:rPr lang="en-US" sz="1400" baseline="0" dirty="0" smtClean="0">
                <a:latin typeface="Arial" pitchFamily="34" charset="0"/>
                <a:cs typeface="Arial" pitchFamily="34" charset="0"/>
              </a:rPr>
              <a:t>a business to the national rail system</a:t>
            </a:r>
          </a:p>
          <a:p>
            <a:pPr>
              <a:buFont typeface="Arial" pitchFamily="34" charset="0"/>
              <a:buChar char="•"/>
            </a:pPr>
            <a:r>
              <a:rPr lang="en-US" sz="1400" baseline="0" dirty="0" smtClean="0">
                <a:latin typeface="Arial" pitchFamily="34" charset="0"/>
                <a:cs typeface="Arial" pitchFamily="34" charset="0"/>
              </a:rPr>
              <a:t> Support </a:t>
            </a:r>
            <a:r>
              <a:rPr lang="en-US" sz="1400" baseline="0" dirty="0" smtClean="0">
                <a:latin typeface="Arial" pitchFamily="34" charset="0"/>
                <a:cs typeface="Arial" pitchFamily="34" charset="0"/>
              </a:rPr>
              <a:t>the safe, efficient and intermodal movement of freight</a:t>
            </a:r>
          </a:p>
          <a:p>
            <a:pPr>
              <a:buFont typeface="Arial" pitchFamily="34" charset="0"/>
              <a:buChar char="•"/>
            </a:pPr>
            <a:r>
              <a:rPr lang="en-US" sz="1400" baseline="0" dirty="0" smtClean="0">
                <a:latin typeface="Arial" pitchFamily="34" charset="0"/>
                <a:cs typeface="Arial" pitchFamily="34" charset="0"/>
              </a:rPr>
              <a:t> Rehabilitate </a:t>
            </a:r>
            <a:r>
              <a:rPr lang="en-US" sz="1400" baseline="0" dirty="0" smtClean="0">
                <a:latin typeface="Arial" pitchFamily="34" charset="0"/>
                <a:cs typeface="Arial" pitchFamily="34" charset="0"/>
              </a:rPr>
              <a:t>rail lines</a:t>
            </a:r>
          </a:p>
          <a:p>
            <a:pPr>
              <a:buFont typeface="Arial" pitchFamily="34" charset="0"/>
              <a:buChar char="•"/>
            </a:pPr>
            <a:endParaRPr lang="en-US" sz="1400" baseline="0" dirty="0" smtClean="0">
              <a:latin typeface="Arial" pitchFamily="34" charset="0"/>
              <a:cs typeface="Arial" pitchFamily="34" charset="0"/>
            </a:endParaRPr>
          </a:p>
          <a:p>
            <a:r>
              <a:rPr lang="en-US" sz="1400" baseline="0" dirty="0" smtClean="0">
                <a:latin typeface="Arial" pitchFamily="34" charset="0"/>
                <a:cs typeface="Arial" pitchFamily="34" charset="0"/>
              </a:rPr>
              <a:t>Common denominator:  projects that support economic growth.</a:t>
            </a:r>
            <a:endParaRPr lang="en-US" sz="1400" dirty="0" smtClean="0">
              <a:latin typeface="Arial" pitchFamily="34" charset="0"/>
              <a:cs typeface="Arial" pitchFamily="34" charset="0"/>
            </a:endParaRPr>
          </a:p>
          <a:p>
            <a:endParaRPr lang="en-US" sz="1400" dirty="0" smtClean="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pPr>
              <a:defRPr/>
            </a:pPr>
            <a:fld id="{62BBC077-D707-40B7-9698-BEA7A417DC65}" type="slidenum">
              <a:rPr lang="en-US" smtClean="0"/>
              <a:pPr>
                <a:defRPr/>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xfrm>
            <a:off x="700412" y="4416104"/>
            <a:ext cx="6157588" cy="4182440"/>
          </a:xfrm>
          <a:noFill/>
        </p:spPr>
        <p:txBody>
          <a:bodyPr wrap="square" numCol="1" anchor="t" anchorCtr="0" compatLnSpc="1">
            <a:prstTxWarp prst="textNoShape">
              <a:avLst/>
            </a:prstTxWarp>
          </a:bodyPr>
          <a:lstStyle/>
          <a:p>
            <a:endParaRPr lang="en-US" i="1" dirty="0" smtClean="0"/>
          </a:p>
          <a:p>
            <a:r>
              <a:rPr lang="en-US" sz="1400" dirty="0" smtClean="0">
                <a:latin typeface="Arial" pitchFamily="34" charset="0"/>
                <a:cs typeface="Arial" pitchFamily="34" charset="0"/>
              </a:rPr>
              <a:t>FRIIP provides low interest loans that must be repaid within 10 years.</a:t>
            </a: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Has provided about $119 million in loans for about 100 projects.</a:t>
            </a: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Budget:  about $5.5 million annually.</a:t>
            </a:r>
          </a:p>
          <a:p>
            <a:endParaRPr lang="en-US" sz="1400" dirty="0" smtClean="0">
              <a:latin typeface="Arial" pitchFamily="34" charset="0"/>
              <a:cs typeface="Arial" pitchFamily="34" charset="0"/>
            </a:endParaRPr>
          </a:p>
          <a:p>
            <a:pPr lvl="1"/>
            <a:endParaRPr lang="en-US" sz="2400" dirty="0" smtClean="0"/>
          </a:p>
          <a:p>
            <a:endParaRPr lang="en-US" i="0" dirty="0" smtClean="0"/>
          </a:p>
        </p:txBody>
      </p:sp>
      <p:sp>
        <p:nvSpPr>
          <p:cNvPr id="4" name="Slide Number Placeholder 3"/>
          <p:cNvSpPr>
            <a:spLocks noGrp="1"/>
          </p:cNvSpPr>
          <p:nvPr>
            <p:ph type="sldNum" sz="quarter" idx="5"/>
          </p:nvPr>
        </p:nvSpPr>
        <p:spPr/>
        <p:txBody>
          <a:bodyPr/>
          <a:lstStyle/>
          <a:p>
            <a:pPr>
              <a:defRPr/>
            </a:pPr>
            <a:fld id="{62BBC077-D707-40B7-9698-BEA7A417DC65}" type="slidenum">
              <a:rPr lang="en-US" smtClean="0"/>
              <a:pPr>
                <a:defRPr/>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0412" y="4416104"/>
            <a:ext cx="5852788" cy="4182440"/>
          </a:xfrm>
        </p:spPr>
        <p:txBody>
          <a:bodyPr>
            <a:normAutofit/>
          </a:bodyPr>
          <a:lstStyle/>
          <a:p>
            <a:r>
              <a:rPr lang="en-US" sz="1400" dirty="0" smtClean="0">
                <a:latin typeface="Arial" pitchFamily="34" charset="0"/>
                <a:cs typeface="Arial" pitchFamily="34" charset="0"/>
              </a:rPr>
              <a:t>This is a photo of Didion</a:t>
            </a:r>
            <a:r>
              <a:rPr lang="en-US" sz="1400" baseline="0" dirty="0" smtClean="0">
                <a:latin typeface="Arial" pitchFamily="34" charset="0"/>
                <a:cs typeface="Arial" pitchFamily="34" charset="0"/>
              </a:rPr>
              <a:t> Milling near Cambria, Wisconsin,</a:t>
            </a:r>
            <a:r>
              <a:rPr lang="en-US" sz="1400" dirty="0" smtClean="0">
                <a:latin typeface="Arial" pitchFamily="34" charset="0"/>
                <a:cs typeface="Arial" pitchFamily="34" charset="0"/>
              </a:rPr>
              <a:t> which</a:t>
            </a:r>
            <a:r>
              <a:rPr lang="en-US" sz="1400" baseline="0" dirty="0" smtClean="0">
                <a:latin typeface="Arial" pitchFamily="34" charset="0"/>
                <a:cs typeface="Arial" pitchFamily="34" charset="0"/>
              </a:rPr>
              <a:t> benefitted from FRIIP.</a:t>
            </a:r>
          </a:p>
          <a:p>
            <a:endParaRPr lang="en-US" sz="1400" baseline="0" dirty="0" smtClean="0">
              <a:latin typeface="Arial" pitchFamily="34" charset="0"/>
              <a:cs typeface="Arial" pitchFamily="34" charset="0"/>
            </a:endParaRPr>
          </a:p>
          <a:p>
            <a:r>
              <a:rPr lang="en-US" sz="1400" baseline="0" dirty="0" smtClean="0">
                <a:latin typeface="Arial" pitchFamily="34" charset="0"/>
                <a:cs typeface="Arial" pitchFamily="34" charset="0"/>
              </a:rPr>
              <a:t>Funds similar projects such as:</a:t>
            </a:r>
          </a:p>
          <a:p>
            <a:endParaRPr lang="en-US" sz="1400" baseline="0" dirty="0" smtClean="0">
              <a:latin typeface="Arial" pitchFamily="34" charset="0"/>
              <a:cs typeface="Arial" pitchFamily="34" charset="0"/>
            </a:endParaRPr>
          </a:p>
          <a:p>
            <a:pPr>
              <a:buFont typeface="Arial" pitchFamily="34" charset="0"/>
              <a:buChar char="•"/>
            </a:pPr>
            <a:r>
              <a:rPr lang="en-US" sz="1400" dirty="0" smtClean="0">
                <a:latin typeface="Arial" pitchFamily="34" charset="0"/>
                <a:cs typeface="Arial" pitchFamily="34" charset="0"/>
              </a:rPr>
              <a:t> Rail </a:t>
            </a:r>
            <a:r>
              <a:rPr lang="en-US" sz="1400" dirty="0" smtClean="0">
                <a:latin typeface="Arial" pitchFamily="34" charset="0"/>
                <a:cs typeface="Arial" pitchFamily="34" charset="0"/>
              </a:rPr>
              <a:t>sidings, passing tracks and crossings</a:t>
            </a:r>
          </a:p>
          <a:p>
            <a:pPr>
              <a:buFont typeface="Arial" pitchFamily="34" charset="0"/>
              <a:buChar char="•"/>
            </a:pPr>
            <a:r>
              <a:rPr lang="en-US" sz="1400" dirty="0" smtClean="0">
                <a:latin typeface="Arial" pitchFamily="34" charset="0"/>
                <a:cs typeface="Arial" pitchFamily="34" charset="0"/>
              </a:rPr>
              <a:t> Grain </a:t>
            </a:r>
            <a:r>
              <a:rPr lang="en-US" sz="1400" dirty="0" smtClean="0">
                <a:latin typeface="Arial" pitchFamily="34" charset="0"/>
                <a:cs typeface="Arial" pitchFamily="34" charset="0"/>
              </a:rPr>
              <a:t>loading and storage facilities</a:t>
            </a:r>
          </a:p>
          <a:p>
            <a:pPr>
              <a:buFont typeface="Arial" pitchFamily="34" charset="0"/>
              <a:buChar char="•"/>
            </a:pPr>
            <a:r>
              <a:rPr lang="en-US" sz="1400" dirty="0" smtClean="0">
                <a:latin typeface="Arial" pitchFamily="34" charset="0"/>
                <a:cs typeface="Arial" pitchFamily="34" charset="0"/>
              </a:rPr>
              <a:t> Fertilizer </a:t>
            </a:r>
            <a:r>
              <a:rPr lang="en-US" sz="1400" dirty="0" smtClean="0">
                <a:latin typeface="Arial" pitchFamily="34" charset="0"/>
                <a:cs typeface="Arial" pitchFamily="34" charset="0"/>
              </a:rPr>
              <a:t>unloading and storage facilities</a:t>
            </a:r>
          </a:p>
          <a:p>
            <a:pPr>
              <a:buFont typeface="Arial" pitchFamily="34" charset="0"/>
              <a:buChar char="•"/>
            </a:pPr>
            <a:r>
              <a:rPr lang="en-US" sz="1400" dirty="0" smtClean="0">
                <a:latin typeface="Arial" pitchFamily="34" charset="0"/>
                <a:cs typeface="Arial" pitchFamily="34" charset="0"/>
              </a:rPr>
              <a:t> Warehouses </a:t>
            </a:r>
            <a:endParaRPr lang="en-US" sz="1400" dirty="0" smtClean="0">
              <a:latin typeface="Arial" pitchFamily="34" charset="0"/>
              <a:cs typeface="Arial" pitchFamily="34" charset="0"/>
            </a:endParaRPr>
          </a:p>
          <a:p>
            <a:pPr>
              <a:buFont typeface="Arial" pitchFamily="34" charset="0"/>
              <a:buChar char="•"/>
            </a:pPr>
            <a:r>
              <a:rPr lang="en-US" sz="1400" dirty="0" smtClean="0">
                <a:latin typeface="Arial" pitchFamily="34" charset="0"/>
                <a:cs typeface="Arial" pitchFamily="34" charset="0"/>
              </a:rPr>
              <a:t> Log </a:t>
            </a:r>
            <a:r>
              <a:rPr lang="en-US" sz="1400" dirty="0" smtClean="0">
                <a:latin typeface="Arial" pitchFamily="34" charset="0"/>
                <a:cs typeface="Arial" pitchFamily="34" charset="0"/>
              </a:rPr>
              <a:t>and lumber loading and storage facilities</a:t>
            </a:r>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smtClean="0">
                <a:latin typeface="Arial" pitchFamily="34" charset="0"/>
                <a:cs typeface="Arial" pitchFamily="34" charset="0"/>
              </a:rPr>
              <a:t>To be eligible for funding:</a:t>
            </a:r>
          </a:p>
          <a:p>
            <a:pPr>
              <a:buFont typeface="Arial" pitchFamily="34" charset="0"/>
              <a:buChar char="•"/>
            </a:pPr>
            <a:r>
              <a:rPr lang="en-US" sz="1400" dirty="0" smtClean="0">
                <a:latin typeface="Arial" pitchFamily="34" charset="0"/>
                <a:cs typeface="Arial" pitchFamily="34" charset="0"/>
              </a:rPr>
              <a:t> The </a:t>
            </a:r>
            <a:r>
              <a:rPr lang="en-US" sz="1400" dirty="0" smtClean="0">
                <a:latin typeface="Arial" pitchFamily="34" charset="0"/>
                <a:cs typeface="Arial" pitchFamily="34" charset="0"/>
              </a:rPr>
              <a:t>project must benefit facilities that are used for cargo transfer, ship building, commercial fishing or regular ferry </a:t>
            </a:r>
            <a:r>
              <a:rPr lang="en-US" sz="1400" dirty="0" smtClean="0">
                <a:latin typeface="Arial" pitchFamily="34" charset="0"/>
                <a:cs typeface="Arial" pitchFamily="34" charset="0"/>
              </a:rPr>
              <a:t>service</a:t>
            </a:r>
          </a:p>
          <a:p>
            <a:pPr>
              <a:buFont typeface="Arial" pitchFamily="34" charset="0"/>
              <a:buChar char="•"/>
            </a:pPr>
            <a:endParaRPr lang="en-US" sz="1400" dirty="0" smtClean="0">
              <a:latin typeface="Arial" pitchFamily="34" charset="0"/>
              <a:cs typeface="Arial" pitchFamily="34" charset="0"/>
            </a:endParaRPr>
          </a:p>
          <a:p>
            <a:pPr>
              <a:buFont typeface="Arial" pitchFamily="34" charset="0"/>
              <a:buChar char="•"/>
            </a:pPr>
            <a:r>
              <a:rPr lang="en-US" sz="1400" dirty="0" smtClean="0">
                <a:latin typeface="Arial" pitchFamily="34" charset="0"/>
                <a:cs typeface="Arial" pitchFamily="34" charset="0"/>
              </a:rPr>
              <a:t> The </a:t>
            </a:r>
            <a:r>
              <a:rPr lang="en-US" sz="1400" dirty="0" smtClean="0">
                <a:latin typeface="Arial" pitchFamily="34" charset="0"/>
                <a:cs typeface="Arial" pitchFamily="34" charset="0"/>
              </a:rPr>
              <a:t>applicant must be a local unit of government or a private owner of a harbor </a:t>
            </a:r>
            <a:r>
              <a:rPr lang="en-US" sz="1400" dirty="0" smtClean="0">
                <a:latin typeface="Arial" pitchFamily="34" charset="0"/>
                <a:cs typeface="Arial" pitchFamily="34" charset="0"/>
              </a:rPr>
              <a:t>facility</a:t>
            </a:r>
          </a:p>
          <a:p>
            <a:pPr>
              <a:buFont typeface="Arial" pitchFamily="34" charset="0"/>
              <a:buChar char="•"/>
            </a:pPr>
            <a:endParaRPr lang="en-US" sz="1400" dirty="0" smtClean="0">
              <a:latin typeface="Arial" pitchFamily="34" charset="0"/>
              <a:cs typeface="Arial" pitchFamily="34" charset="0"/>
            </a:endParaRPr>
          </a:p>
          <a:p>
            <a:pPr>
              <a:buFont typeface="Arial" pitchFamily="34" charset="0"/>
              <a:buChar char="•"/>
            </a:pPr>
            <a:r>
              <a:rPr lang="en-US" sz="1400" dirty="0" smtClean="0">
                <a:latin typeface="Arial" pitchFamily="34" charset="0"/>
                <a:cs typeface="Arial" pitchFamily="34" charset="0"/>
              </a:rPr>
              <a:t> The </a:t>
            </a:r>
            <a:r>
              <a:rPr lang="en-US" sz="1400" dirty="0" smtClean="0">
                <a:latin typeface="Arial" pitchFamily="34" charset="0"/>
                <a:cs typeface="Arial" pitchFamily="34" charset="0"/>
              </a:rPr>
              <a:t>project must pass a rigorous benefit-cost </a:t>
            </a:r>
            <a:r>
              <a:rPr lang="en-US" sz="1400" dirty="0" smtClean="0">
                <a:latin typeface="Arial" pitchFamily="34" charset="0"/>
                <a:cs typeface="Arial" pitchFamily="34" charset="0"/>
              </a:rPr>
              <a:t>analysis</a:t>
            </a:r>
            <a:endParaRPr lang="en-US" sz="1400" dirty="0" smtClean="0">
              <a:latin typeface="Arial" pitchFamily="34" charset="0"/>
              <a:cs typeface="Arial" pitchFamily="34" charset="0"/>
            </a:endParaRPr>
          </a:p>
          <a:p>
            <a:pPr>
              <a:buFont typeface="Arial" pitchFamily="34" charset="0"/>
              <a:buChar char="•"/>
            </a:pPr>
            <a:endParaRPr lang="en-US" sz="1400" dirty="0" smtClean="0">
              <a:latin typeface="Arial" pitchFamily="34" charset="0"/>
              <a:cs typeface="Arial" pitchFamily="34" charset="0"/>
            </a:endParaRPr>
          </a:p>
          <a:p>
            <a:pPr>
              <a:buFont typeface="Arial" pitchFamily="34" charset="0"/>
              <a:buChar char="•"/>
            </a:pPr>
            <a:r>
              <a:rPr lang="en-US" sz="1400" dirty="0" smtClean="0">
                <a:latin typeface="Arial" pitchFamily="34" charset="0"/>
                <a:cs typeface="Arial" pitchFamily="34" charset="0"/>
              </a:rPr>
              <a:t> The </a:t>
            </a:r>
            <a:r>
              <a:rPr lang="en-US" sz="1400" dirty="0" smtClean="0">
                <a:latin typeface="Arial" pitchFamily="34" charset="0"/>
                <a:cs typeface="Arial" pitchFamily="34" charset="0"/>
              </a:rPr>
              <a:t>project must have been identified in a current Three-Year Harbor Development Plan.</a:t>
            </a:r>
          </a:p>
          <a:p>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0412" y="4416104"/>
            <a:ext cx="5928988" cy="4575496"/>
          </a:xfrm>
        </p:spPr>
        <p:txBody>
          <a:bodyPr>
            <a:normAutofit/>
          </a:bodyPr>
          <a:lstStyle/>
          <a:p>
            <a:r>
              <a:rPr lang="en-US" sz="1400" dirty="0" smtClean="0">
                <a:latin typeface="Arial" pitchFamily="34" charset="0"/>
                <a:cs typeface="Arial" pitchFamily="34" charset="0"/>
              </a:rPr>
              <a:t>STP-Freight is a new pilot initiative that grew out of the Governor’s Second Annual Freight Summit.</a:t>
            </a:r>
          </a:p>
          <a:p>
            <a:endParaRPr lang="en-US" sz="1400" dirty="0" smtClean="0">
              <a:latin typeface="Arial" pitchFamily="34" charset="0"/>
              <a:cs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400" dirty="0" smtClean="0">
                <a:latin typeface="Arial" pitchFamily="34" charset="0"/>
                <a:cs typeface="Arial" pitchFamily="34" charset="0"/>
              </a:rPr>
              <a:t>STP-Freight rating criteria focused on projects associated with multimodal and intermodal facilities, warehousing and distribution centers, projects that improve local freight connections to the state highway network and projects that provide many-to-one and one-to-many connections. Projects that were able to be completed quickly (preferably within two years) received priority in the rating process.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Sept.</a:t>
            </a:r>
            <a:r>
              <a:rPr lang="en-US" sz="1400" baseline="0" dirty="0" smtClean="0">
                <a:latin typeface="Arial" pitchFamily="34" charset="0"/>
                <a:cs typeface="Arial" pitchFamily="34" charset="0"/>
              </a:rPr>
              <a:t> of 2013, Governor announced approval of seven STP Freight awards totaling 9.5 million</a:t>
            </a:r>
          </a:p>
          <a:p>
            <a:endParaRPr lang="en-US" sz="1400" baseline="0" dirty="0" smtClean="0">
              <a:latin typeface="Arial" pitchFamily="34" charset="0"/>
              <a:cs typeface="Arial" pitchFamily="34" charset="0"/>
            </a:endParaRPr>
          </a:p>
          <a:p>
            <a:r>
              <a:rPr lang="en-US" sz="1400" baseline="0" dirty="0" smtClean="0">
                <a:latin typeface="Arial" pitchFamily="34" charset="0"/>
                <a:cs typeface="Arial" pitchFamily="34" charset="0"/>
              </a:rPr>
              <a:t>WisDOT Deputy Sec. Mike Berg in Baraboo today to celebrate completion of first STP Freight project (reconstruction of about 1-mile of South Boulevard in Baraboo – a key economic artery that serves several major employers such as Sysco, Seneca, Farm and Fleet) </a:t>
            </a:r>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smtClean="0">
                <a:latin typeface="Arial" pitchFamily="34" charset="0"/>
                <a:cs typeface="Arial" pitchFamily="34" charset="0"/>
              </a:rPr>
              <a:t>Along with investments in water ports, railroads, airports, WisDOT oversees about 350 state highway and bridge improvement projects around the state each year representing about </a:t>
            </a:r>
            <a:r>
              <a:rPr lang="en-US" sz="1400" dirty="0" smtClean="0">
                <a:latin typeface="Arial" pitchFamily="34" charset="0"/>
                <a:cs typeface="Arial" pitchFamily="34" charset="0"/>
              </a:rPr>
              <a:t>$1 billion.</a:t>
            </a:r>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xfrm>
            <a:off x="700412" y="4416104"/>
            <a:ext cx="5928988" cy="4727896"/>
          </a:xfrm>
          <a:noFill/>
        </p:spPr>
        <p:txBody>
          <a:bodyPr wrap="square" numCol="1" anchor="t" anchorCtr="0" compatLnSpc="1">
            <a:prstTxWarp prst="textNoShape">
              <a:avLst/>
            </a:prstTxWarp>
            <a:normAutofit fontScale="92500" lnSpcReduction="20000"/>
          </a:bodyPr>
          <a:lstStyle/>
          <a:p>
            <a:r>
              <a:rPr lang="en-US" sz="1500" dirty="0" smtClean="0">
                <a:latin typeface="Arial" charset="0"/>
                <a:cs typeface="Arial" charset="0"/>
              </a:rPr>
              <a:t>Governor Walker has made freight</a:t>
            </a:r>
            <a:r>
              <a:rPr lang="en-US" sz="1500" baseline="0" dirty="0" smtClean="0">
                <a:latin typeface="Arial" charset="0"/>
                <a:cs typeface="Arial" charset="0"/>
              </a:rPr>
              <a:t> transportation a top priority. </a:t>
            </a:r>
            <a:endParaRPr lang="en-US" sz="1500" dirty="0" smtClean="0">
              <a:latin typeface="Arial" charset="0"/>
              <a:cs typeface="Arial" charset="0"/>
            </a:endParaRPr>
          </a:p>
          <a:p>
            <a:endParaRPr lang="en-US" sz="1500" dirty="0" smtClean="0">
              <a:latin typeface="Arial" charset="0"/>
              <a:cs typeface="Arial" charset="0"/>
            </a:endParaRPr>
          </a:p>
          <a:p>
            <a:r>
              <a:rPr lang="en-US" sz="1500" dirty="0" smtClean="0">
                <a:latin typeface="Arial" charset="0"/>
                <a:cs typeface="Arial" charset="0"/>
              </a:rPr>
              <a:t>One way we’re strengthening partnerships</a:t>
            </a:r>
            <a:r>
              <a:rPr lang="en-US" sz="1500" baseline="0" dirty="0" smtClean="0">
                <a:latin typeface="Arial" charset="0"/>
                <a:cs typeface="Arial" charset="0"/>
              </a:rPr>
              <a:t> is through the </a:t>
            </a:r>
            <a:r>
              <a:rPr lang="en-US" sz="1500" baseline="0" dirty="0" smtClean="0">
                <a:latin typeface="Arial" charset="0"/>
                <a:cs typeface="Arial" charset="0"/>
              </a:rPr>
              <a:t>Governor’s</a:t>
            </a:r>
            <a:r>
              <a:rPr lang="en-US" sz="1500" dirty="0" smtClean="0">
                <a:latin typeface="Arial" charset="0"/>
                <a:cs typeface="Arial" charset="0"/>
              </a:rPr>
              <a:t> </a:t>
            </a:r>
            <a:r>
              <a:rPr lang="en-US" sz="1500" baseline="0" dirty="0" smtClean="0">
                <a:latin typeface="Arial" charset="0"/>
                <a:cs typeface="Arial" charset="0"/>
              </a:rPr>
              <a:t>Freight </a:t>
            </a:r>
            <a:r>
              <a:rPr lang="en-US" sz="1500" baseline="0" dirty="0" smtClean="0">
                <a:latin typeface="Arial" charset="0"/>
                <a:cs typeface="Arial" charset="0"/>
              </a:rPr>
              <a:t>Industry Summit. Gathers public and private officials with a common interest</a:t>
            </a:r>
            <a:r>
              <a:rPr lang="en-US" sz="1500" dirty="0" smtClean="0">
                <a:latin typeface="Arial" charset="0"/>
                <a:cs typeface="Arial" charset="0"/>
              </a:rPr>
              <a:t> in all forms of freight movement</a:t>
            </a:r>
            <a:r>
              <a:rPr lang="en-US" sz="1500" baseline="0" dirty="0" smtClean="0">
                <a:latin typeface="Arial" charset="0"/>
                <a:cs typeface="Arial" charset="0"/>
              </a:rPr>
              <a:t>.</a:t>
            </a:r>
            <a:r>
              <a:rPr lang="en-US" sz="1500" dirty="0" smtClean="0">
                <a:latin typeface="Arial" charset="0"/>
                <a:cs typeface="Arial" charset="0"/>
              </a:rPr>
              <a:t> </a:t>
            </a:r>
            <a:r>
              <a:rPr lang="en-US" sz="1500" baseline="0" dirty="0" smtClean="0">
                <a:latin typeface="Arial" charset="0"/>
                <a:cs typeface="Arial" charset="0"/>
              </a:rPr>
              <a:t>Fourth annual summit was held in August 2014 in Appleton.</a:t>
            </a:r>
          </a:p>
          <a:p>
            <a:endParaRPr lang="en-US" sz="1500" dirty="0" smtClean="0">
              <a:latin typeface="Arial" charset="0"/>
              <a:cs typeface="Arial" charset="0"/>
            </a:endParaRPr>
          </a:p>
          <a:p>
            <a:r>
              <a:rPr lang="en-US" sz="1500" baseline="0" dirty="0" smtClean="0">
                <a:latin typeface="Arial" charset="0"/>
                <a:cs typeface="Arial" charset="0"/>
              </a:rPr>
              <a:t>This year’s summit focused on factors that influence business site selection; challenges related to the overall supply chain and steps we’re taking with industry to address that. </a:t>
            </a:r>
          </a:p>
          <a:p>
            <a:endParaRPr lang="en-US" sz="1500" baseline="0" dirty="0" smtClean="0">
              <a:latin typeface="Arial" charset="0"/>
              <a:cs typeface="Arial" charset="0"/>
            </a:endParaRPr>
          </a:p>
          <a:p>
            <a:r>
              <a:rPr lang="en-US" sz="1500" baseline="0" dirty="0" smtClean="0">
                <a:latin typeface="Arial" charset="0"/>
                <a:cs typeface="Arial" charset="0"/>
              </a:rPr>
              <a:t>For many years, WisDOT has sponsored a Fall Freight Rail Conference where we talk directly with freight rail providers. </a:t>
            </a:r>
            <a:r>
              <a:rPr lang="en-US" sz="1500" baseline="0" dirty="0" smtClean="0">
                <a:latin typeface="Arial" charset="0"/>
                <a:cs typeface="Arial" charset="0"/>
              </a:rPr>
              <a:t>This </a:t>
            </a:r>
            <a:r>
              <a:rPr lang="en-US" sz="1500" baseline="0" dirty="0" smtClean="0">
                <a:latin typeface="Arial" charset="0"/>
                <a:cs typeface="Arial" charset="0"/>
              </a:rPr>
              <a:t>year’s event was held </a:t>
            </a:r>
            <a:r>
              <a:rPr lang="en-US" sz="1500" baseline="0" dirty="0" smtClean="0">
                <a:latin typeface="Arial" charset="0"/>
                <a:cs typeface="Arial" charset="0"/>
              </a:rPr>
              <a:t>yesterday</a:t>
            </a:r>
            <a:r>
              <a:rPr lang="en-US" sz="1500" dirty="0" smtClean="0">
                <a:latin typeface="Arial" charset="0"/>
                <a:cs typeface="Arial" charset="0"/>
              </a:rPr>
              <a:t> (</a:t>
            </a:r>
            <a:r>
              <a:rPr lang="en-US" sz="1500" baseline="0" dirty="0" smtClean="0">
                <a:latin typeface="Arial" charset="0"/>
                <a:cs typeface="Arial" charset="0"/>
              </a:rPr>
              <a:t>November 12).</a:t>
            </a:r>
            <a:endParaRPr lang="en-US" sz="1500" baseline="0" dirty="0" smtClean="0">
              <a:latin typeface="Arial" charset="0"/>
              <a:cs typeface="Arial" charset="0"/>
            </a:endParaRPr>
          </a:p>
          <a:p>
            <a:endParaRPr lang="en-US" sz="1500" baseline="0" dirty="0" smtClean="0">
              <a:latin typeface="Arial" charset="0"/>
              <a:cs typeface="Arial" charset="0"/>
            </a:endParaRPr>
          </a:p>
          <a:p>
            <a:r>
              <a:rPr lang="en-US" sz="1500" baseline="0" dirty="0" smtClean="0">
                <a:latin typeface="Arial" charset="0"/>
                <a:cs typeface="Arial" charset="0"/>
              </a:rPr>
              <a:t>Goal of all these efforts: create what Governor Walker has called “a more freight-friendly Wisconsin.”  </a:t>
            </a:r>
          </a:p>
          <a:p>
            <a:endParaRPr lang="en-US" sz="1500" baseline="0" dirty="0" smtClean="0">
              <a:latin typeface="Arial" charset="0"/>
              <a:cs typeface="Arial" charset="0"/>
            </a:endParaRPr>
          </a:p>
          <a:p>
            <a:r>
              <a:rPr lang="en-US" sz="1500" baseline="0" dirty="0" smtClean="0">
                <a:latin typeface="Arial" charset="0"/>
                <a:cs typeface="Arial" charset="0"/>
              </a:rPr>
              <a:t>This </a:t>
            </a:r>
            <a:r>
              <a:rPr lang="en-US" sz="1500" baseline="0" dirty="0" smtClean="0">
                <a:latin typeface="Arial" charset="0"/>
                <a:cs typeface="Arial" charset="0"/>
              </a:rPr>
              <a:t>means a better understanding</a:t>
            </a:r>
            <a:r>
              <a:rPr lang="en-US" sz="1500" dirty="0" smtClean="0">
                <a:latin typeface="Arial" charset="0"/>
                <a:cs typeface="Arial" charset="0"/>
              </a:rPr>
              <a:t> </a:t>
            </a:r>
            <a:r>
              <a:rPr lang="en-US" sz="1500" baseline="0" dirty="0" smtClean="0">
                <a:latin typeface="Arial" charset="0"/>
                <a:cs typeface="Arial" charset="0"/>
              </a:rPr>
              <a:t>of </a:t>
            </a:r>
            <a:r>
              <a:rPr lang="en-US" sz="1500" baseline="0" dirty="0" smtClean="0">
                <a:latin typeface="Arial" charset="0"/>
                <a:cs typeface="Arial" charset="0"/>
              </a:rPr>
              <a:t>business needs, demands being place on shippers, working with private industry and policymakers on laws/rule changes that keep our freight system and economy moving forward. </a:t>
            </a:r>
          </a:p>
          <a:p>
            <a:endParaRPr lang="en-US" sz="1400" baseline="0" dirty="0" smtClean="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smtClean="0">
                <a:latin typeface="Arial" pitchFamily="34" charset="0"/>
                <a:cs typeface="Arial" pitchFamily="34" charset="0"/>
              </a:rPr>
              <a:t>What’s ahead? Freight summits other initiatives have greatly strengthened our relationship</a:t>
            </a:r>
            <a:r>
              <a:rPr lang="en-US" sz="1400" baseline="0" dirty="0" smtClean="0">
                <a:latin typeface="Arial" pitchFamily="34" charset="0"/>
                <a:cs typeface="Arial" pitchFamily="34" charset="0"/>
              </a:rPr>
              <a:t> with private industry and understanding of barriers/challenges. Through efforts like Freight Advisory Committee, we will work to continue building that partnership.</a:t>
            </a:r>
          </a:p>
          <a:p>
            <a:endParaRPr lang="en-US" sz="1400" baseline="0" dirty="0" smtClean="0">
              <a:latin typeface="Arial" pitchFamily="34" charset="0"/>
              <a:cs typeface="Arial" pitchFamily="34" charset="0"/>
            </a:endParaRPr>
          </a:p>
          <a:p>
            <a:r>
              <a:rPr lang="en-US" sz="1400" baseline="0" dirty="0" smtClean="0">
                <a:latin typeface="Arial" pitchFamily="34" charset="0"/>
                <a:cs typeface="Arial" pitchFamily="34" charset="0"/>
              </a:rPr>
              <a:t>Within WisDOT, we continue to analyze current policies/practices seeking to find ways to deliver services more efficiently. That’s what MAPSS is all about. Sets goals/tracks progress in key areas of Mobility, Accountability, Preservation, Safety and Service.</a:t>
            </a:r>
          </a:p>
          <a:p>
            <a:endParaRPr lang="en-US" sz="1400" baseline="0" dirty="0" smtClean="0">
              <a:latin typeface="Arial" pitchFamily="34" charset="0"/>
              <a:cs typeface="Arial" pitchFamily="34" charset="0"/>
            </a:endParaRPr>
          </a:p>
          <a:p>
            <a:r>
              <a:rPr lang="en-US" sz="1400" dirty="0" smtClean="0">
                <a:latin typeface="Arial" pitchFamily="34" charset="0"/>
                <a:cs typeface="Arial" pitchFamily="34" charset="0"/>
              </a:rPr>
              <a:t>R</a:t>
            </a:r>
            <a:r>
              <a:rPr lang="en-US" sz="1400" baseline="0" dirty="0" smtClean="0">
                <a:latin typeface="Arial" pitchFamily="34" charset="0"/>
                <a:cs typeface="Arial" pitchFamily="34" charset="0"/>
              </a:rPr>
              <a:t>ecently-added </a:t>
            </a:r>
            <a:r>
              <a:rPr lang="en-US" sz="1400" baseline="0" dirty="0" smtClean="0">
                <a:latin typeface="Arial" pitchFamily="34" charset="0"/>
                <a:cs typeface="Arial" pitchFamily="34" charset="0"/>
              </a:rPr>
              <a:t>MAPSS </a:t>
            </a:r>
            <a:r>
              <a:rPr lang="en-US" sz="1400" baseline="0" dirty="0" smtClean="0">
                <a:latin typeface="Arial" pitchFamily="34" charset="0"/>
                <a:cs typeface="Arial" pitchFamily="34" charset="0"/>
              </a:rPr>
              <a:t>measures look</a:t>
            </a:r>
            <a:r>
              <a:rPr lang="en-US" sz="1400" dirty="0" smtClean="0">
                <a:latin typeface="Arial" pitchFamily="34" charset="0"/>
                <a:cs typeface="Arial" pitchFamily="34" charset="0"/>
              </a:rPr>
              <a:t> </a:t>
            </a:r>
            <a:r>
              <a:rPr lang="en-US" sz="1400" baseline="0" dirty="0" smtClean="0">
                <a:latin typeface="Arial" pitchFamily="34" charset="0"/>
                <a:cs typeface="Arial" pitchFamily="34" charset="0"/>
              </a:rPr>
              <a:t>at </a:t>
            </a:r>
            <a:r>
              <a:rPr lang="en-US" sz="1400" baseline="0" dirty="0" smtClean="0">
                <a:latin typeface="Arial" pitchFamily="34" charset="0"/>
                <a:cs typeface="Arial" pitchFamily="34" charset="0"/>
              </a:rPr>
              <a:t>travel reliability and </a:t>
            </a:r>
            <a:r>
              <a:rPr lang="en-US" sz="1400" baseline="0" dirty="0" smtClean="0">
                <a:latin typeface="Arial" pitchFamily="34" charset="0"/>
                <a:cs typeface="Arial" pitchFamily="34" charset="0"/>
              </a:rPr>
              <a:t>hours of delay. </a:t>
            </a:r>
            <a:r>
              <a:rPr lang="en-US" sz="1400" baseline="0" dirty="0" smtClean="0">
                <a:latin typeface="Arial" pitchFamily="34" charset="0"/>
                <a:cs typeface="Arial" pitchFamily="34" charset="0"/>
              </a:rPr>
              <a:t>Helps us identify bottlenecks and communicate with the public.</a:t>
            </a:r>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416104"/>
            <a:ext cx="6477000" cy="4182440"/>
          </a:xfrm>
        </p:spPr>
        <p:txBody>
          <a:bodyPr>
            <a:noAutofit/>
          </a:bodyPr>
          <a:lstStyle/>
          <a:p>
            <a:r>
              <a:rPr lang="en-US" sz="1400" dirty="0" smtClean="0">
                <a:latin typeface="Arial" pitchFamily="34" charset="0"/>
                <a:cs typeface="Arial" pitchFamily="34" charset="0"/>
              </a:rPr>
              <a:t>We all know adequate truck parking is an ongoing challenge. As economy/trucking industry strengthens, combined with recent federal rules (Hours of Service), it puts additional emphasis on providing safe, adequate, accessible truck parking.</a:t>
            </a: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Photo on left illustrates</a:t>
            </a:r>
            <a:r>
              <a:rPr lang="en-US" sz="1400" baseline="0" dirty="0" smtClean="0">
                <a:latin typeface="Arial" pitchFamily="34" charset="0"/>
                <a:cs typeface="Arial" pitchFamily="34" charset="0"/>
              </a:rPr>
              <a:t> truck parking constraints at rest areas and other facilities in WI. Many states are implementing new technologies to assist in alleviating truck parking constraints. In Michigan (image on the right) has recently implemented a program providing drivers with real-time truck parking availability at rest areas and other public facilities along the heavily traveled I-94 corridor.  </a:t>
            </a:r>
          </a:p>
          <a:p>
            <a:endParaRPr lang="en-US" sz="1400" baseline="0" dirty="0" smtClean="0">
              <a:latin typeface="Arial" pitchFamily="34" charset="0"/>
              <a:cs typeface="Arial" pitchFamily="34" charset="0"/>
            </a:endParaRPr>
          </a:p>
          <a:p>
            <a:r>
              <a:rPr lang="en-US" sz="1400" baseline="0" dirty="0" smtClean="0">
                <a:latin typeface="Arial" pitchFamily="34" charset="0"/>
                <a:cs typeface="Arial" pitchFamily="34" charset="0"/>
              </a:rPr>
              <a:t>Here in WI: we’re working to inventory truck parking availability at state-owned rest areas and weigh stations (Safety and Weight Enforcement Facilities).</a:t>
            </a:r>
          </a:p>
          <a:p>
            <a:endParaRPr lang="en-US" sz="1400" baseline="0" dirty="0" smtClean="0">
              <a:latin typeface="Arial" pitchFamily="34" charset="0"/>
              <a:cs typeface="Arial" pitchFamily="34" charset="0"/>
            </a:endParaRPr>
          </a:p>
          <a:p>
            <a:r>
              <a:rPr lang="en-US" sz="1400" baseline="0" dirty="0" smtClean="0">
                <a:latin typeface="Arial" pitchFamily="34" charset="0"/>
                <a:cs typeface="Arial" pitchFamily="34" charset="0"/>
              </a:rPr>
              <a:t>WI received a $1 million grant from FHWA to develop a real-time ITS truck parking program (similar to efforts in Minnesota and Michigan). Wisconsin’s program is harmonized with other states and will assist in alleviating some truck parking constraints in Wisconsin.  Hope to begin implementation in WI next year.</a:t>
            </a:r>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sz="1400" dirty="0" smtClean="0">
                <a:latin typeface="Arial" pitchFamily="34" charset="0"/>
                <a:cs typeface="Arial" pitchFamily="34" charset="0"/>
              </a:rPr>
              <a:t>To wrap up, we all have common interests/goals:  safe, efficient operations; supporting your ability to operate, succeed,</a:t>
            </a:r>
            <a:r>
              <a:rPr lang="en-US" sz="1400" baseline="0" dirty="0" smtClean="0">
                <a:latin typeface="Arial" pitchFamily="34" charset="0"/>
                <a:cs typeface="Arial" pitchFamily="34" charset="0"/>
              </a:rPr>
              <a:t> and </a:t>
            </a:r>
            <a:r>
              <a:rPr lang="en-US" sz="1400" dirty="0" smtClean="0">
                <a:latin typeface="Arial" pitchFamily="34" charset="0"/>
                <a:cs typeface="Arial" pitchFamily="34" charset="0"/>
              </a:rPr>
              <a:t>grow the economy.</a:t>
            </a: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From Governor Walker, through our</a:t>
            </a:r>
            <a:r>
              <a:rPr lang="en-US" sz="1400" baseline="0" dirty="0" smtClean="0">
                <a:latin typeface="Arial" pitchFamily="34" charset="0"/>
                <a:cs typeface="Arial" pitchFamily="34" charset="0"/>
              </a:rPr>
              <a:t> entire department, w</a:t>
            </a:r>
            <a:r>
              <a:rPr lang="en-US" sz="1400" dirty="0" smtClean="0">
                <a:latin typeface="Arial" pitchFamily="34" charset="0"/>
                <a:cs typeface="Arial" pitchFamily="34" charset="0"/>
              </a:rPr>
              <a:t>e recognize the important role freight plays in all these areas.</a:t>
            </a:r>
            <a:r>
              <a:rPr lang="en-US" sz="1400" baseline="0" dirty="0" smtClean="0">
                <a:latin typeface="Arial" pitchFamily="34" charset="0"/>
                <a:cs typeface="Arial" pitchFamily="34" charset="0"/>
              </a:rPr>
              <a:t> </a:t>
            </a:r>
            <a:r>
              <a:rPr lang="en-US" sz="1400" dirty="0" smtClean="0">
                <a:latin typeface="Arial" pitchFamily="34" charset="0"/>
                <a:cs typeface="Arial" pitchFamily="34" charset="0"/>
              </a:rPr>
              <a:t>We’re especially thankful for our partners in the private sector. We need your help/cooperation to succeed</a:t>
            </a:r>
            <a:r>
              <a:rPr lang="en-US" sz="1400" baseline="0" dirty="0" smtClean="0">
                <a:latin typeface="Arial" pitchFamily="34" charset="0"/>
                <a:cs typeface="Arial" pitchFamily="34" charset="0"/>
              </a:rPr>
              <a:t> – to continue development of a more “freight friendly WI.”</a:t>
            </a:r>
            <a:endParaRPr lang="en-US" sz="1400" dirty="0" smtClean="0">
              <a:latin typeface="Arial" pitchFamily="34" charset="0"/>
              <a:cs typeface="Arial" pitchFamily="34" charset="0"/>
            </a:endParaRP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Thanks for inviting me</a:t>
            </a:r>
            <a:r>
              <a:rPr lang="en-US" sz="1400" baseline="0" dirty="0" smtClean="0">
                <a:latin typeface="Arial" pitchFamily="34" charset="0"/>
                <a:cs typeface="Arial" pitchFamily="34" charset="0"/>
              </a:rPr>
              <a:t> and for </a:t>
            </a:r>
            <a:r>
              <a:rPr lang="en-US" sz="1400" dirty="0" smtClean="0">
                <a:latin typeface="Arial" pitchFamily="34" charset="0"/>
                <a:cs typeface="Arial" pitchFamily="34" charset="0"/>
              </a:rPr>
              <a:t>all you do!</a:t>
            </a:r>
          </a:p>
          <a:p>
            <a:endParaRPr lang="en-US" sz="1400" dirty="0" smtClean="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pPr>
              <a:defRPr/>
            </a:pPr>
            <a:fld id="{1542EF19-4662-43D0-9F0B-F89091D5AD2E}" type="slidenum">
              <a:rPr lang="en-US" smtClean="0"/>
              <a:pPr>
                <a:defRPr/>
              </a:pPr>
              <a:t>32</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416104"/>
            <a:ext cx="6477000" cy="4182440"/>
          </a:xfrm>
        </p:spPr>
        <p:txBody>
          <a:bodyPr>
            <a:no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400" dirty="0" smtClean="0">
                <a:latin typeface="Arial" pitchFamily="34" charset="0"/>
                <a:cs typeface="Arial" pitchFamily="34" charset="0"/>
              </a:rPr>
              <a:t>The Moving Ahead for Progress in the 21</a:t>
            </a:r>
            <a:r>
              <a:rPr lang="en-US" sz="1400" baseline="30000" dirty="0" smtClean="0">
                <a:latin typeface="Arial" pitchFamily="34" charset="0"/>
                <a:cs typeface="Arial" pitchFamily="34" charset="0"/>
              </a:rPr>
              <a:t>st</a:t>
            </a:r>
            <a:r>
              <a:rPr lang="en-US" sz="1400" dirty="0" smtClean="0">
                <a:latin typeface="Arial" pitchFamily="34" charset="0"/>
                <a:cs typeface="Arial" pitchFamily="34" charset="0"/>
              </a:rPr>
              <a:t> Century Act (MAP-21) includes a number of provisions to improve the condition and performance of the national freight network and support investment in freight-related </a:t>
            </a:r>
            <a:r>
              <a:rPr lang="en-US" sz="1400" dirty="0" smtClean="0">
                <a:latin typeface="Arial" pitchFamily="34" charset="0"/>
                <a:cs typeface="Arial" pitchFamily="34" charset="0"/>
              </a:rPr>
              <a:t>projects</a:t>
            </a:r>
            <a:r>
              <a:rPr lang="en-US" sz="1400" dirty="0" smtClean="0">
                <a:latin typeface="Arial" pitchFamily="34" charset="0"/>
                <a:cs typeface="Arial" pitchFamily="34" charset="0"/>
              </a:rPr>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400" dirty="0" smtClean="0">
              <a:latin typeface="Arial" pitchFamily="34" charset="0"/>
              <a:cs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400" dirty="0" smtClean="0">
                <a:latin typeface="Arial" pitchFamily="34" charset="0"/>
                <a:cs typeface="Arial" pitchFamily="34" charset="0"/>
              </a:rPr>
              <a:t>MAP-21</a:t>
            </a:r>
            <a:r>
              <a:rPr lang="en-US" sz="1400" baseline="0" dirty="0" smtClean="0">
                <a:latin typeface="Arial" pitchFamily="34" charset="0"/>
                <a:cs typeface="Arial" pitchFamily="34" charset="0"/>
              </a:rPr>
              <a:t> encourages states to establish a freight advisory committee </a:t>
            </a:r>
            <a:r>
              <a:rPr lang="en-US" sz="1400" dirty="0" smtClean="0">
                <a:latin typeface="Arial" pitchFamily="34" charset="0"/>
                <a:cs typeface="Arial" pitchFamily="34" charset="0"/>
              </a:rPr>
              <a:t> with a </a:t>
            </a:r>
            <a:r>
              <a:rPr lang="en-US" sz="1400" baseline="0" dirty="0" smtClean="0">
                <a:latin typeface="Arial" pitchFamily="34" charset="0"/>
                <a:cs typeface="Arial" pitchFamily="34" charset="0"/>
              </a:rPr>
              <a:t>cross-section </a:t>
            </a:r>
            <a:r>
              <a:rPr lang="en-US" sz="1400" baseline="0" dirty="0" smtClean="0">
                <a:latin typeface="Arial" pitchFamily="34" charset="0"/>
                <a:cs typeface="Arial" pitchFamily="34" charset="0"/>
              </a:rPr>
              <a:t>of public/private freight stakeholders. </a:t>
            </a:r>
            <a:r>
              <a:rPr lang="en-US" sz="1400" dirty="0" smtClean="0">
                <a:latin typeface="Arial" pitchFamily="34" charset="0"/>
                <a:cs typeface="Arial" pitchFamily="34" charset="0"/>
              </a:rPr>
              <a:t>MAP-21 </a:t>
            </a:r>
            <a:r>
              <a:rPr lang="en-US" sz="1400" dirty="0" smtClean="0">
                <a:latin typeface="Arial" pitchFamily="34" charset="0"/>
                <a:cs typeface="Arial" pitchFamily="34" charset="0"/>
              </a:rPr>
              <a:t>also encourages each </a:t>
            </a:r>
            <a:r>
              <a:rPr lang="en-US" sz="1400" dirty="0" smtClean="0">
                <a:latin typeface="Arial" pitchFamily="34" charset="0"/>
                <a:cs typeface="Arial" pitchFamily="34" charset="0"/>
              </a:rPr>
              <a:t>state </a:t>
            </a:r>
            <a:r>
              <a:rPr lang="en-US" sz="1400" dirty="0" smtClean="0">
                <a:latin typeface="Arial" pitchFamily="34" charset="0"/>
                <a:cs typeface="Arial" pitchFamily="34" charset="0"/>
              </a:rPr>
              <a:t>Freight Advisory Committee to develop a comprehensive plan for its immediate and long-range freight-related planning and investment.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400" dirty="0" smtClean="0">
              <a:latin typeface="Arial" pitchFamily="34" charset="0"/>
              <a:cs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400" dirty="0" smtClean="0">
                <a:latin typeface="Arial" pitchFamily="34" charset="0"/>
                <a:cs typeface="Arial" pitchFamily="34" charset="0"/>
              </a:rPr>
              <a:t>Gov. Walker announced creation of the </a:t>
            </a:r>
            <a:r>
              <a:rPr lang="en-US" sz="1400" dirty="0" smtClean="0">
                <a:latin typeface="Arial" pitchFamily="34" charset="0"/>
                <a:cs typeface="Arial" pitchFamily="34" charset="0"/>
              </a:rPr>
              <a:t>Wisconsin Freight</a:t>
            </a:r>
            <a:r>
              <a:rPr lang="en-US" sz="1400" baseline="0" dirty="0" smtClean="0">
                <a:latin typeface="Arial" pitchFamily="34" charset="0"/>
                <a:cs typeface="Arial" pitchFamily="34" charset="0"/>
              </a:rPr>
              <a:t> </a:t>
            </a:r>
            <a:r>
              <a:rPr lang="en-US" sz="1400" baseline="0" dirty="0" smtClean="0">
                <a:latin typeface="Arial" pitchFamily="34" charset="0"/>
                <a:cs typeface="Arial" pitchFamily="34" charset="0"/>
              </a:rPr>
              <a:t>Advisory Committee at the August summit. </a:t>
            </a:r>
            <a:r>
              <a:rPr lang="en-US" sz="1400" baseline="0" dirty="0" smtClean="0">
                <a:latin typeface="Arial" pitchFamily="34" charset="0"/>
                <a:cs typeface="Arial" pitchFamily="34" charset="0"/>
              </a:rPr>
              <a:t>The</a:t>
            </a:r>
            <a:r>
              <a:rPr lang="en-US" sz="1400" dirty="0" smtClean="0">
                <a:latin typeface="Arial" pitchFamily="34" charset="0"/>
                <a:cs typeface="Arial" pitchFamily="34" charset="0"/>
              </a:rPr>
              <a:t> C</a:t>
            </a:r>
            <a:r>
              <a:rPr lang="en-US" sz="1400" baseline="0" dirty="0" smtClean="0">
                <a:latin typeface="Arial" pitchFamily="34" charset="0"/>
                <a:cs typeface="Arial" pitchFamily="34" charset="0"/>
              </a:rPr>
              <a:t>ommittee </a:t>
            </a:r>
            <a:r>
              <a:rPr lang="en-US" sz="1400" baseline="0" dirty="0" smtClean="0">
                <a:latin typeface="Arial" pitchFamily="34" charset="0"/>
                <a:cs typeface="Arial" pitchFamily="34" charset="0"/>
              </a:rPr>
              <a:t>will be comprised of freight industry executives/leaders who will provide input for freight </a:t>
            </a:r>
            <a:r>
              <a:rPr lang="en-US" sz="1400" baseline="0" dirty="0" smtClean="0">
                <a:latin typeface="Arial" pitchFamily="34" charset="0"/>
                <a:cs typeface="Arial" pitchFamily="34" charset="0"/>
              </a:rPr>
              <a:t>policies</a:t>
            </a:r>
            <a:r>
              <a:rPr lang="en-US" sz="1400" dirty="0" smtClean="0">
                <a:latin typeface="Arial" pitchFamily="34" charset="0"/>
                <a:cs typeface="Arial" pitchFamily="34" charset="0"/>
              </a:rPr>
              <a:t> and </a:t>
            </a:r>
            <a:r>
              <a:rPr lang="en-US" sz="1400" baseline="0" dirty="0" smtClean="0">
                <a:latin typeface="Arial" pitchFamily="34" charset="0"/>
                <a:cs typeface="Arial" pitchFamily="34" charset="0"/>
              </a:rPr>
              <a:t>solutions </a:t>
            </a:r>
            <a:r>
              <a:rPr lang="en-US" sz="1400" baseline="0" dirty="0" smtClean="0">
                <a:latin typeface="Arial" pitchFamily="34" charset="0"/>
                <a:cs typeface="Arial" pitchFamily="34" charset="0"/>
              </a:rPr>
              <a:t>in Wisconsin. </a:t>
            </a:r>
            <a:r>
              <a:rPr lang="en-US" sz="1400" baseline="0" dirty="0" smtClean="0">
                <a:latin typeface="Arial" pitchFamily="34" charset="0"/>
                <a:cs typeface="Arial" pitchFamily="34" charset="0"/>
              </a:rPr>
              <a:t>The</a:t>
            </a:r>
            <a:r>
              <a:rPr lang="en-US" sz="1400" dirty="0" smtClean="0">
                <a:latin typeface="Arial" pitchFamily="34" charset="0"/>
                <a:cs typeface="Arial" pitchFamily="34" charset="0"/>
              </a:rPr>
              <a:t> C</a:t>
            </a:r>
            <a:r>
              <a:rPr lang="en-US" sz="1400" baseline="0" dirty="0" smtClean="0">
                <a:latin typeface="Arial" pitchFamily="34" charset="0"/>
                <a:cs typeface="Arial" pitchFamily="34" charset="0"/>
              </a:rPr>
              <a:t>ommittee </a:t>
            </a:r>
            <a:r>
              <a:rPr lang="en-US" sz="1400" baseline="0" dirty="0" smtClean="0">
                <a:latin typeface="Arial" pitchFamily="34" charset="0"/>
                <a:cs typeface="Arial" pitchFamily="34" charset="0"/>
              </a:rPr>
              <a:t>will meet at least twice per year – first meeting next year.</a:t>
            </a:r>
            <a:endParaRPr lang="en-US" sz="1400" dirty="0" smtClean="0">
              <a:latin typeface="Arial" pitchFamily="34" charset="0"/>
              <a:cs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400" dirty="0" smtClean="0">
              <a:latin typeface="Arial" pitchFamily="34" charset="0"/>
              <a:cs typeface="Arial" pitchFamily="34" charset="0"/>
            </a:endParaRPr>
          </a:p>
          <a:p>
            <a:r>
              <a:rPr lang="en-US" sz="1400" i="0" dirty="0" smtClean="0">
                <a:latin typeface="Arial" pitchFamily="34" charset="0"/>
                <a:cs typeface="Arial" pitchFamily="34" charset="0"/>
              </a:rPr>
              <a:t>The Committee’s work</a:t>
            </a:r>
            <a:r>
              <a:rPr lang="en-US" sz="1400" i="0" baseline="0" dirty="0" smtClean="0">
                <a:latin typeface="Arial" pitchFamily="34" charset="0"/>
                <a:cs typeface="Arial" pitchFamily="34" charset="0"/>
              </a:rPr>
              <a:t> will build upon </a:t>
            </a:r>
            <a:r>
              <a:rPr lang="en-US" sz="1400" i="1" dirty="0" smtClean="0">
                <a:latin typeface="Arial" pitchFamily="34" charset="0"/>
                <a:cs typeface="Arial" pitchFamily="34" charset="0"/>
              </a:rPr>
              <a:t>Connections 2030</a:t>
            </a:r>
            <a:r>
              <a:rPr lang="en-US" sz="1400" i="1" baseline="0" dirty="0" smtClean="0">
                <a:latin typeface="Arial" pitchFamily="34" charset="0"/>
                <a:cs typeface="Arial" pitchFamily="34" charset="0"/>
              </a:rPr>
              <a:t> </a:t>
            </a:r>
            <a:r>
              <a:rPr lang="en-US" sz="1400" i="0" baseline="0" dirty="0" smtClean="0">
                <a:latin typeface="Arial" pitchFamily="34" charset="0"/>
                <a:cs typeface="Arial" pitchFamily="34" charset="0"/>
              </a:rPr>
              <a:t>– WisDOT’s </a:t>
            </a:r>
            <a:r>
              <a:rPr lang="en-US" sz="1400" dirty="0" smtClean="0">
                <a:latin typeface="Arial" pitchFamily="34" charset="0"/>
                <a:cs typeface="Arial" pitchFamily="34" charset="0"/>
              </a:rPr>
              <a:t>long-range transportation plan that addresses all forms of transportation over a 20-year </a:t>
            </a:r>
            <a:r>
              <a:rPr lang="en-US" sz="1400" dirty="0" smtClean="0">
                <a:latin typeface="Arial" pitchFamily="34" charset="0"/>
                <a:cs typeface="Arial" pitchFamily="34" charset="0"/>
              </a:rPr>
              <a:t>period.</a:t>
            </a:r>
            <a:r>
              <a:rPr lang="en-US" sz="1400" dirty="0" smtClean="0">
                <a:latin typeface="Arial" pitchFamily="34" charset="0"/>
                <a:cs typeface="Arial" pitchFamily="34" charset="0"/>
              </a:rPr>
              <a:t> </a:t>
            </a:r>
            <a:endParaRPr lang="en-US" sz="1400" baseline="0"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sz="1400" dirty="0" smtClean="0">
                <a:latin typeface="Arial" pitchFamily="34" charset="0"/>
                <a:cs typeface="Arial" pitchFamily="34" charset="0"/>
              </a:rPr>
              <a:t>The Wisconsin Department of Transportation's Multimodal Freight Network is composed of highways, local roads, rail lines, ports and airports. </a:t>
            </a:r>
            <a:endParaRPr lang="en-US" sz="1400" dirty="0" smtClean="0">
              <a:latin typeface="Arial" pitchFamily="34" charset="0"/>
              <a:cs typeface="Arial" pitchFamily="34" charset="0"/>
            </a:endParaRP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The </a:t>
            </a:r>
            <a:r>
              <a:rPr lang="en-US" sz="1400" dirty="0" smtClean="0">
                <a:latin typeface="Arial" pitchFamily="34" charset="0"/>
                <a:cs typeface="Arial" pitchFamily="34" charset="0"/>
              </a:rPr>
              <a:t>network identifies the role of the different transportation facilities in shipping freight to and from Wisconsin. The network will help prioritize Wisconsin's freight transportation improvement activities in the future.  </a:t>
            </a: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The Multimodal Freight Network builds upon the department's previously-established priorities for highways, railroads, airports and water ports - as articulated in “Connections 2030”</a:t>
            </a:r>
            <a:r>
              <a:rPr lang="en-US" sz="1400" baseline="0" dirty="0" smtClean="0">
                <a:latin typeface="Arial" pitchFamily="34" charset="0"/>
                <a:cs typeface="Arial" pitchFamily="34" charset="0"/>
              </a:rPr>
              <a:t> </a:t>
            </a:r>
            <a:r>
              <a:rPr lang="en-US" sz="1400" dirty="0" smtClean="0">
                <a:latin typeface="Arial" pitchFamily="34" charset="0"/>
                <a:cs typeface="Arial" pitchFamily="34" charset="0"/>
              </a:rPr>
              <a:t>plan.</a:t>
            </a:r>
          </a:p>
          <a:p>
            <a:endParaRPr lang="en-US" sz="1400" baseline="0" dirty="0" smtClean="0">
              <a:latin typeface="Arial" charset="0"/>
              <a:cs typeface="Arial" charset="0"/>
            </a:endParaRPr>
          </a:p>
          <a:p>
            <a:endParaRPr lang="en-US" sz="1400" baseline="0" dirty="0" smtClean="0">
              <a:latin typeface="Arial" charset="0"/>
              <a:cs typeface="Arial" charset="0"/>
            </a:endParaRPr>
          </a:p>
          <a:p>
            <a:endParaRPr lang="en-US" sz="1400" dirty="0" smtClean="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62E48A59-A3F0-48F3-A1D7-88C9DD3BC67D}" type="slidenum">
              <a:rPr lang="en-US" smtClean="0"/>
              <a:pPr>
                <a:defRPr/>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400" dirty="0" smtClean="0">
                <a:latin typeface="Arial" pitchFamily="34" charset="0"/>
                <a:cs typeface="Arial" pitchFamily="34" charset="0"/>
              </a:rPr>
              <a:t>Department</a:t>
            </a:r>
            <a:r>
              <a:rPr lang="en-US" sz="1400" baseline="0" dirty="0" smtClean="0">
                <a:latin typeface="Arial" pitchFamily="34" charset="0"/>
                <a:cs typeface="Arial" pitchFamily="34" charset="0"/>
              </a:rPr>
              <a:t> has received an award through the Strategic Highway Research Program. Goal is to develop a freight model tool to support freight planning/analysis.</a:t>
            </a:r>
            <a:endParaRPr lang="en-US" sz="1400" dirty="0" smtClean="0">
              <a:latin typeface="Arial" pitchFamily="34" charset="0"/>
              <a:cs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400" dirty="0" smtClean="0">
              <a:latin typeface="Arial" pitchFamily="34" charset="0"/>
              <a:cs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400" dirty="0" smtClean="0">
                <a:latin typeface="Arial" pitchFamily="34" charset="0"/>
                <a:cs typeface="Arial" pitchFamily="34" charset="0"/>
              </a:rPr>
              <a:t>The tool will be used to reflect multimodal freight industry supply chain practices at the statewide and local levels. Transportation planners and engineers will utilize the tool for scenario planning or to perform sensitivity tests for policy-related questions.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400" dirty="0" smtClean="0">
              <a:latin typeface="Arial" pitchFamily="34" charset="0"/>
              <a:cs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400" dirty="0" smtClean="0">
                <a:latin typeface="Arial" pitchFamily="34" charset="0"/>
                <a:cs typeface="Arial" pitchFamily="34" charset="0"/>
              </a:rPr>
              <a:t>A </a:t>
            </a:r>
            <a:r>
              <a:rPr lang="en-US" sz="1400" dirty="0" smtClean="0">
                <a:latin typeface="Arial" pitchFamily="34" charset="0"/>
                <a:cs typeface="Arial" pitchFamily="34" charset="0"/>
              </a:rPr>
              <a:t>Freight </a:t>
            </a:r>
            <a:r>
              <a:rPr lang="en-US" sz="1400" dirty="0" smtClean="0">
                <a:latin typeface="Arial" pitchFamily="34" charset="0"/>
                <a:cs typeface="Arial" pitchFamily="34" charset="0"/>
              </a:rPr>
              <a:t>M</a:t>
            </a:r>
            <a:r>
              <a:rPr lang="en-US" sz="1400" dirty="0" smtClean="0">
                <a:latin typeface="Arial" pitchFamily="34" charset="0"/>
                <a:cs typeface="Arial" pitchFamily="34" charset="0"/>
              </a:rPr>
              <a:t>odel </a:t>
            </a:r>
            <a:r>
              <a:rPr lang="en-US" sz="1400" dirty="0" smtClean="0">
                <a:latin typeface="Arial" pitchFamily="34" charset="0"/>
                <a:cs typeface="Arial" pitchFamily="34" charset="0"/>
              </a:rPr>
              <a:t>S</a:t>
            </a:r>
            <a:r>
              <a:rPr lang="en-US" sz="1400" dirty="0" smtClean="0">
                <a:latin typeface="Arial" pitchFamily="34" charset="0"/>
                <a:cs typeface="Arial" pitchFamily="34" charset="0"/>
              </a:rPr>
              <a:t>tudy </a:t>
            </a:r>
            <a:r>
              <a:rPr lang="en-US" sz="1400" dirty="0" smtClean="0">
                <a:latin typeface="Arial" pitchFamily="34" charset="0"/>
                <a:cs typeface="Arial" pitchFamily="34" charset="0"/>
              </a:rPr>
              <a:t>C</a:t>
            </a:r>
            <a:r>
              <a:rPr lang="en-US" sz="1400" dirty="0" smtClean="0">
                <a:latin typeface="Arial" pitchFamily="34" charset="0"/>
                <a:cs typeface="Arial" pitchFamily="34" charset="0"/>
              </a:rPr>
              <a:t>ommittee </a:t>
            </a:r>
            <a:r>
              <a:rPr lang="en-US" sz="1400" dirty="0" smtClean="0">
                <a:latin typeface="Arial" pitchFamily="34" charset="0"/>
                <a:cs typeface="Arial" pitchFamily="34" charset="0"/>
              </a:rPr>
              <a:t>will be organized and charged with discussing and offering technical assistance on freight issues and data. This research will also serve as an example for other states and metropolitan planning organizations to better model and analyze freight data. </a:t>
            </a:r>
          </a:p>
          <a:p>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smtClean="0">
                <a:latin typeface="Arial" pitchFamily="34" charset="0"/>
                <a:cs typeface="Arial" pitchFamily="34" charset="0"/>
              </a:rPr>
              <a:t>WisDOT established a statewide OSOW Freight </a:t>
            </a:r>
            <a:r>
              <a:rPr lang="en-US" sz="1400" dirty="0" smtClean="0">
                <a:latin typeface="Arial" pitchFamily="34" charset="0"/>
                <a:cs typeface="Arial" pitchFamily="34" charset="0"/>
              </a:rPr>
              <a:t>Network </a:t>
            </a:r>
            <a:r>
              <a:rPr lang="en-US" sz="1400" dirty="0" smtClean="0">
                <a:latin typeface="Arial" pitchFamily="34" charset="0"/>
                <a:cs typeface="Arial" pitchFamily="34" charset="0"/>
              </a:rPr>
              <a:t>for use by permitted oversize/overweight vehicles.</a:t>
            </a:r>
            <a:r>
              <a:rPr lang="en-US" sz="1400" baseline="0" dirty="0" smtClean="0">
                <a:latin typeface="Arial" pitchFamily="34" charset="0"/>
                <a:cs typeface="Arial" pitchFamily="34" charset="0"/>
              </a:rPr>
              <a:t> </a:t>
            </a:r>
            <a:r>
              <a:rPr lang="en-US" sz="1400" dirty="0" smtClean="0">
                <a:latin typeface="Arial" pitchFamily="34" charset="0"/>
                <a:cs typeface="Arial" pitchFamily="34" charset="0"/>
              </a:rPr>
              <a:t>The routes are based on OSOW traffic  frequency data on high and wide roadway roadways along the state system.</a:t>
            </a: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The statewide OSOW </a:t>
            </a:r>
            <a:r>
              <a:rPr lang="en-US" sz="1400" dirty="0" smtClean="0">
                <a:latin typeface="Arial" pitchFamily="34" charset="0"/>
                <a:cs typeface="Arial" pitchFamily="34" charset="0"/>
              </a:rPr>
              <a:t>Freight Network </a:t>
            </a:r>
            <a:r>
              <a:rPr lang="en-US" sz="1400" dirty="0" smtClean="0">
                <a:latin typeface="Arial" pitchFamily="34" charset="0"/>
                <a:cs typeface="Arial" pitchFamily="34" charset="0"/>
              </a:rPr>
              <a:t>is a subset of “Designated Long Truck </a:t>
            </a:r>
            <a:r>
              <a:rPr lang="en-US" sz="1400" dirty="0" smtClean="0">
                <a:latin typeface="Arial" pitchFamily="34" charset="0"/>
                <a:cs typeface="Arial" pitchFamily="34" charset="0"/>
              </a:rPr>
              <a:t>Routes” </a:t>
            </a:r>
            <a:r>
              <a:rPr lang="en-US" sz="1400" dirty="0" smtClean="0">
                <a:latin typeface="Arial" pitchFamily="34" charset="0"/>
                <a:cs typeface="Arial" pitchFamily="34" charset="0"/>
              </a:rPr>
              <a:t>i.e., all roads on the </a:t>
            </a:r>
            <a:r>
              <a:rPr lang="en-US" sz="1400" dirty="0" smtClean="0">
                <a:latin typeface="Arial" pitchFamily="34" charset="0"/>
                <a:cs typeface="Arial" pitchFamily="34" charset="0"/>
              </a:rPr>
              <a:t>Freight Network </a:t>
            </a:r>
            <a:r>
              <a:rPr lang="en-US" sz="1400" dirty="0" smtClean="0">
                <a:latin typeface="Arial" pitchFamily="34" charset="0"/>
                <a:cs typeface="Arial" pitchFamily="34" charset="0"/>
              </a:rPr>
              <a:t>are on “Designated Long Truck Routes</a:t>
            </a:r>
            <a:r>
              <a:rPr lang="en-US" sz="1400" dirty="0" smtClean="0">
                <a:latin typeface="Arial" pitchFamily="34" charset="0"/>
                <a:cs typeface="Arial" pitchFamily="34" charset="0"/>
              </a:rPr>
              <a:t>” </a:t>
            </a:r>
            <a:r>
              <a:rPr lang="en-US" sz="1400" dirty="0" smtClean="0">
                <a:latin typeface="Arial" pitchFamily="34" charset="0"/>
                <a:cs typeface="Arial" pitchFamily="34" charset="0"/>
              </a:rPr>
              <a:t>with the exception of a few roadways that may be an origination point or a recurring destination point, such as a manufacturing plant or a gravel pit.</a:t>
            </a: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A brief look at the Wisconsin Freight Rail Network….There are 13 freight railroads that operates on </a:t>
            </a:r>
            <a:r>
              <a:rPr lang="en-US" sz="1400" baseline="0" dirty="0" smtClean="0">
                <a:latin typeface="Arial" pitchFamily="34" charset="0"/>
                <a:cs typeface="Arial" pitchFamily="34" charset="0"/>
              </a:rPr>
              <a:t>about 3,300 miles of track.  Currently, about 530 miles of state-owned track.  </a:t>
            </a:r>
            <a:r>
              <a:rPr lang="en-US" sz="1400" dirty="0" smtClean="0">
                <a:latin typeface="Arial" pitchFamily="34" charset="0"/>
                <a:cs typeface="Arial" pitchFamily="34" charset="0"/>
              </a:rPr>
              <a:t>We are in the process of acquiring </a:t>
            </a:r>
            <a:r>
              <a:rPr lang="en-US" sz="1400" baseline="0" dirty="0" smtClean="0">
                <a:latin typeface="Arial" pitchFamily="34" charset="0"/>
                <a:cs typeface="Arial" pitchFamily="34" charset="0"/>
              </a:rPr>
              <a:t>another 70 miles to the state-owned system</a:t>
            </a:r>
            <a:r>
              <a:rPr lang="en-US" sz="1400" dirty="0" smtClean="0">
                <a:latin typeface="Arial" pitchFamily="34" charset="0"/>
                <a:cs typeface="Arial" pitchFamily="34" charset="0"/>
              </a:rPr>
              <a:t> in</a:t>
            </a:r>
            <a:r>
              <a:rPr lang="en-US" sz="1400" baseline="0" dirty="0" smtClean="0">
                <a:latin typeface="Arial" pitchFamily="34" charset="0"/>
                <a:cs typeface="Arial" pitchFamily="34" charset="0"/>
              </a:rPr>
              <a:t> the corridor between Madison and Reedsburg. </a:t>
            </a:r>
            <a:r>
              <a:rPr lang="en-US" sz="1400" baseline="0" dirty="0" smtClean="0">
                <a:latin typeface="Arial" pitchFamily="34" charset="0"/>
                <a:cs typeface="Arial" pitchFamily="34" charset="0"/>
              </a:rPr>
              <a:t>That </a:t>
            </a:r>
            <a:r>
              <a:rPr lang="en-US" sz="1400" dirty="0" smtClean="0">
                <a:latin typeface="Arial" pitchFamily="34" charset="0"/>
                <a:cs typeface="Arial" pitchFamily="34" charset="0"/>
              </a:rPr>
              <a:t>makes the new total</a:t>
            </a:r>
            <a:r>
              <a:rPr lang="en-US" sz="1400" baseline="0" dirty="0" smtClean="0">
                <a:latin typeface="Arial" pitchFamily="34" charset="0"/>
                <a:cs typeface="Arial" pitchFamily="34" charset="0"/>
              </a:rPr>
              <a:t> about 600 miles of state-owned track.</a:t>
            </a:r>
            <a:endParaRPr lang="en-US" sz="1400"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416104"/>
            <a:ext cx="6324600" cy="4575496"/>
          </a:xfrm>
        </p:spPr>
        <p:txBody>
          <a:bodyPr>
            <a:normAutofit fontScale="92500"/>
          </a:bodyPr>
          <a:lstStyle/>
          <a:p>
            <a:r>
              <a:rPr lang="en-US" sz="1500" dirty="0" smtClean="0">
                <a:latin typeface="Arial" pitchFamily="34" charset="0"/>
                <a:cs typeface="Arial" pitchFamily="34" charset="0"/>
              </a:rPr>
              <a:t>Along with planning efforts,</a:t>
            </a:r>
            <a:r>
              <a:rPr lang="en-US" sz="1500" baseline="0" dirty="0" smtClean="0">
                <a:latin typeface="Arial" pitchFamily="34" charset="0"/>
                <a:cs typeface="Arial" pitchFamily="34" charset="0"/>
              </a:rPr>
              <a:t> </a:t>
            </a:r>
            <a:r>
              <a:rPr lang="en-US" sz="1500" dirty="0" smtClean="0">
                <a:latin typeface="Arial" pitchFamily="34" charset="0"/>
                <a:cs typeface="Arial" pitchFamily="34" charset="0"/>
              </a:rPr>
              <a:t>WisDOT has</a:t>
            </a:r>
            <a:r>
              <a:rPr lang="en-US" sz="1500" baseline="0" dirty="0" smtClean="0">
                <a:latin typeface="Arial" pitchFamily="34" charset="0"/>
                <a:cs typeface="Arial" pitchFamily="34" charset="0"/>
              </a:rPr>
              <a:t> moved forward with a variety of operational improvements. This includes </a:t>
            </a:r>
            <a:r>
              <a:rPr lang="en-US" sz="1500" dirty="0" smtClean="0">
                <a:latin typeface="Arial" pitchFamily="34" charset="0"/>
                <a:cs typeface="Arial" pitchFamily="34" charset="0"/>
              </a:rPr>
              <a:t>various</a:t>
            </a:r>
            <a:r>
              <a:rPr lang="en-US" sz="1500" baseline="0" dirty="0" smtClean="0">
                <a:latin typeface="Arial" pitchFamily="34" charset="0"/>
                <a:cs typeface="Arial" pitchFamily="34" charset="0"/>
              </a:rPr>
              <a:t> regional and national efforts aimed at enhancing harmonization efforts between neighboring states.  These efforts range from permitting to truck parking  to corridor mitigation. </a:t>
            </a:r>
          </a:p>
          <a:p>
            <a:endParaRPr lang="en-US" sz="1500" baseline="0" dirty="0" smtClean="0">
              <a:latin typeface="Arial" pitchFamily="34" charset="0"/>
              <a:cs typeface="Arial" pitchFamily="34" charset="0"/>
            </a:endParaRPr>
          </a:p>
          <a:p>
            <a:r>
              <a:rPr lang="en-US" sz="1500" baseline="0" dirty="0" smtClean="0">
                <a:latin typeface="Arial" pitchFamily="34" charset="0"/>
                <a:cs typeface="Arial" pitchFamily="34" charset="0"/>
              </a:rPr>
              <a:t>Weigh-in-Motion technology has reduced the amount of inspections. </a:t>
            </a:r>
            <a:r>
              <a:rPr lang="en-US" sz="1500" baseline="0" dirty="0" smtClean="0">
                <a:latin typeface="Arial" pitchFamily="34" charset="0"/>
                <a:cs typeface="Arial" pitchFamily="34" charset="0"/>
              </a:rPr>
              <a:t>Not </a:t>
            </a:r>
            <a:r>
              <a:rPr lang="en-US" sz="1500" baseline="0" dirty="0" smtClean="0">
                <a:latin typeface="Arial" pitchFamily="34" charset="0"/>
                <a:cs typeface="Arial" pitchFamily="34" charset="0"/>
              </a:rPr>
              <a:t>only that, but streamlined permitting between Minnesota and Wisconsin (WinnDOT) has assisted in permitting efficiency.  </a:t>
            </a:r>
          </a:p>
          <a:p>
            <a:endParaRPr lang="en-US" sz="1500" baseline="0" dirty="0" smtClean="0">
              <a:latin typeface="Arial" pitchFamily="34" charset="0"/>
              <a:cs typeface="Arial" pitchFamily="34" charset="0"/>
            </a:endParaRPr>
          </a:p>
          <a:p>
            <a:r>
              <a:rPr lang="en-US" sz="1500" baseline="0" dirty="0" smtClean="0">
                <a:latin typeface="Arial" pitchFamily="34" charset="0"/>
                <a:cs typeface="Arial" pitchFamily="34" charset="0"/>
              </a:rPr>
              <a:t>There have been freight enhancements made to the 511 system.  These new enhancements will provide drivers with additional real-time information.  </a:t>
            </a:r>
            <a:endParaRPr lang="en-US" sz="1500" dirty="0" smtClean="0">
              <a:latin typeface="Arial" pitchFamily="34" charset="0"/>
              <a:cs typeface="Arial" pitchFamily="34" charset="0"/>
            </a:endParaRPr>
          </a:p>
          <a:p>
            <a:endParaRPr lang="en-US" sz="1500" dirty="0" smtClean="0">
              <a:latin typeface="Arial" pitchFamily="34" charset="0"/>
              <a:cs typeface="Arial" pitchFamily="34" charset="0"/>
            </a:endParaRPr>
          </a:p>
          <a:p>
            <a:r>
              <a:rPr lang="en-US" sz="1500" dirty="0" smtClean="0">
                <a:latin typeface="Arial" pitchFamily="34" charset="0"/>
                <a:cs typeface="Arial" pitchFamily="34" charset="0"/>
              </a:rPr>
              <a:t>Freight-specific</a:t>
            </a:r>
            <a:r>
              <a:rPr lang="en-US" sz="1500" baseline="0" dirty="0" smtClean="0">
                <a:latin typeface="Arial" pitchFamily="34" charset="0"/>
                <a:cs typeface="Arial" pitchFamily="34" charset="0"/>
              </a:rPr>
              <a:t> positions have been established or designated freight tasks have been aligned with region and central office staff who are charged specifically with enhancing freight flow.  These recent staffing changes have assisted with the enhancement of freight flow (shipping efficiency), traffic safety, congestion reduction, economic growth, and infrastructure preservation.  A freight engineer position </a:t>
            </a:r>
            <a:r>
              <a:rPr lang="en-US" sz="1500" baseline="0" dirty="0" smtClean="0">
                <a:latin typeface="Arial" pitchFamily="34" charset="0"/>
                <a:cs typeface="Arial" pitchFamily="34" charset="0"/>
              </a:rPr>
              <a:t>in </a:t>
            </a:r>
            <a:r>
              <a:rPr lang="en-US" sz="1500" baseline="0" dirty="0" smtClean="0">
                <a:latin typeface="Arial" pitchFamily="34" charset="0"/>
                <a:cs typeface="Arial" pitchFamily="34" charset="0"/>
              </a:rPr>
              <a:t>the central office </a:t>
            </a:r>
            <a:r>
              <a:rPr lang="en-US" sz="1500" baseline="0" dirty="0" smtClean="0">
                <a:latin typeface="Arial" pitchFamily="34" charset="0"/>
                <a:cs typeface="Arial" pitchFamily="34" charset="0"/>
              </a:rPr>
              <a:t>assists </a:t>
            </a:r>
            <a:r>
              <a:rPr lang="en-US" sz="1500" baseline="0" dirty="0" smtClean="0">
                <a:latin typeface="Arial" pitchFamily="34" charset="0"/>
                <a:cs typeface="Arial" pitchFamily="34" charset="0"/>
              </a:rPr>
              <a:t>with oversize/overweight mega loads (next slide shows an example).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aseline="0" dirty="0" smtClean="0">
                <a:latin typeface="Arial" pitchFamily="34" charset="0"/>
                <a:cs typeface="Arial" pitchFamily="34" charset="0"/>
              </a:rPr>
              <a:t>Operational improvements include modifications to highway system to accommodate larger vehicles.</a:t>
            </a:r>
            <a:endParaRPr lang="en-US" sz="1400" dirty="0" smtClean="0">
              <a:latin typeface="Arial" pitchFamily="34" charset="0"/>
              <a:cs typeface="Arial" pitchFamily="34" charset="0"/>
            </a:endParaRP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The image illustrates</a:t>
            </a:r>
            <a:r>
              <a:rPr lang="en-US" sz="1400" baseline="0" dirty="0" smtClean="0">
                <a:latin typeface="Arial" pitchFamily="34" charset="0"/>
                <a:cs typeface="Arial" pitchFamily="34" charset="0"/>
              </a:rPr>
              <a:t> an example intersection mitigation (in accordance with WisDOT’s Facilities Development Manual or FDM). The FDM has been updated over the past couple of years to accommodate larger oversize and overweight (OSOW) vehicles (e.g. wind towers).  </a:t>
            </a:r>
          </a:p>
          <a:p>
            <a:endParaRPr lang="en-US" sz="1400" baseline="0" dirty="0" smtClean="0">
              <a:latin typeface="Arial" pitchFamily="34" charset="0"/>
              <a:cs typeface="Arial" pitchFamily="34" charset="0"/>
            </a:endParaRPr>
          </a:p>
          <a:p>
            <a:r>
              <a:rPr lang="en-US" sz="1400" baseline="0" dirty="0" smtClean="0">
                <a:latin typeface="Arial" pitchFamily="34" charset="0"/>
                <a:cs typeface="Arial" pitchFamily="34" charset="0"/>
              </a:rPr>
              <a:t>Along with identifying freight impediments, we’re implementing a phased plan to address/eliminate these constraints next year.</a:t>
            </a:r>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9" name="Title 8"/>
          <p:cNvSpPr>
            <a:spLocks noGrp="1"/>
          </p:cNvSpPr>
          <p:nvPr>
            <p:ph type="ctrTitle"/>
          </p:nvPr>
        </p:nvSpPr>
        <p:spPr>
          <a:xfrm>
            <a:off x="685800" y="1752601"/>
            <a:ext cx="7772400" cy="1829761"/>
          </a:xfrm>
        </p:spPr>
        <p:txBody>
          <a:bodyPr anchor="b"/>
          <a:lstStyle>
            <a:lvl1pPr algn="r">
              <a:defRPr sz="4800" b="1">
                <a:solidFill>
                  <a:srgbClr val="213681"/>
                </a:solidFill>
                <a:effectLst>
                  <a:outerShdw blurRad="31750" dist="25400" dir="5400000" algn="tl" rotWithShape="0">
                    <a:srgbClr val="000000">
                      <a:alpha val="25000"/>
                    </a:srgbClr>
                  </a:outerShdw>
                </a:effectLst>
              </a:defRPr>
            </a:lvl1pPr>
            <a:extLst/>
          </a:lstStyle>
          <a:p>
            <a:r>
              <a:rPr lang="en-US" dirty="0" smtClean="0"/>
              <a:t>Click to edit Master title style</a:t>
            </a:r>
            <a:endParaRPr lang="en-US" dirty="0"/>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5"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0A2AD120-39C9-4762-9808-4997980F3313}"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rtlCol="0"/>
          <a:lstStyle>
            <a:extLst/>
          </a:lstStyle>
          <a:p>
            <a:r>
              <a:rPr lang="en-US" smtClean="0"/>
              <a:t>Click to edit Master title style</a:t>
            </a:r>
            <a:endParaRPr lang="en-US"/>
          </a:p>
        </p:txBody>
      </p:sp>
      <p:sp>
        <p:nvSpPr>
          <p:cNvPr id="4"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89C35698-ECFA-45D4-B95F-4F52958123EB}"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smtClean="0"/>
              <a:t>Click to edit Master title style</a:t>
            </a:r>
            <a:endParaRPr lang="en-US"/>
          </a:p>
        </p:txBody>
      </p:sp>
      <p:sp>
        <p:nvSpPr>
          <p:cNvPr id="5" name="Content Placeholder 4"/>
          <p:cNvSpPr>
            <a:spLocks noGrp="1"/>
          </p:cNvSpPr>
          <p:nvPr>
            <p:ph sz="quarter" idx="2"/>
          </p:nvPr>
        </p:nvSpPr>
        <p:spPr>
          <a:xfrm>
            <a:off x="457200" y="1444294"/>
            <a:ext cx="4040188" cy="3941763"/>
          </a:xfrm>
          <a:gradFill>
            <a:gsLst>
              <a:gs pos="0">
                <a:schemeClr val="bg1"/>
              </a:gs>
              <a:gs pos="64999">
                <a:schemeClr val="bg1">
                  <a:lumMod val="95000"/>
                </a:schemeClr>
              </a:gs>
              <a:gs pos="100000">
                <a:schemeClr val="bg1">
                  <a:lumMod val="85000"/>
                </a:schemeClr>
              </a:gs>
            </a:gsLst>
            <a:lin ang="16800000" scaled="0"/>
          </a:gradFill>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444294"/>
            <a:ext cx="4041775" cy="3941763"/>
          </a:xfrm>
          <a:gradFill>
            <a:gsLst>
              <a:gs pos="0">
                <a:schemeClr val="bg1"/>
              </a:gs>
              <a:gs pos="64999">
                <a:schemeClr val="bg1">
                  <a:lumMod val="95000"/>
                </a:schemeClr>
              </a:gs>
              <a:gs pos="100000">
                <a:schemeClr val="bg1">
                  <a:lumMod val="85000"/>
                </a:schemeClr>
              </a:gs>
            </a:gsLst>
            <a:lin ang="16800000" scaled="0"/>
          </a:gradFill>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4D1A753E-EC79-4AA7-8B4D-F379B7F83DE6}"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DB104AA0-9F21-4485-B088-466B0F30090C}"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smtClean="0"/>
              <a:t>Click to edit Master title style</a:t>
            </a:r>
            <a:endParaRPr lang="en-US"/>
          </a:p>
        </p:txBody>
      </p:sp>
      <p:sp>
        <p:nvSpPr>
          <p:cNvPr id="3" name="Text Placeholder 2"/>
          <p:cNvSpPr>
            <a:spLocks noGrp="1"/>
          </p:cNvSpPr>
          <p:nvPr>
            <p:ph type="body" idx="2"/>
          </p:nvPr>
        </p:nvSpPr>
        <p:spPr>
          <a:xfrm>
            <a:off x="4419600" y="5355102"/>
            <a:ext cx="3974592" cy="664698"/>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dirty="0"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C38AFE01-58B7-4B7A-B8D5-787EBD0E15CF}"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96E48EDD-1FD1-4C50-94FF-D58D47BF0090}"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E0710924-D447-41AA-9A85-433CA037B1E3}"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Freeform 9"/>
          <p:cNvSpPr/>
          <p:nvPr userDrawn="1"/>
        </p:nvSpPr>
        <p:spPr>
          <a:xfrm flipV="1">
            <a:off x="0" y="5206360"/>
            <a:ext cx="9144000" cy="1712045"/>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15026 h 23922"/>
              <a:gd name="connsiteX1" fmla="*/ 21600 w 21600"/>
              <a:gd name="connsiteY1" fmla="*/ 0 h 23922"/>
              <a:gd name="connsiteX2" fmla="*/ 21600 w 21600"/>
              <a:gd name="connsiteY2" fmla="*/ 17322 h 23922"/>
              <a:gd name="connsiteX3" fmla="*/ 0 w 21600"/>
              <a:gd name="connsiteY3" fmla="*/ 20172 h 23922"/>
              <a:gd name="connsiteX4" fmla="*/ 0 w 21600"/>
              <a:gd name="connsiteY4" fmla="*/ 15026 h 23922"/>
              <a:gd name="connsiteX0" fmla="*/ 0 w 21600"/>
              <a:gd name="connsiteY0" fmla="*/ 0 h 8896"/>
              <a:gd name="connsiteX1" fmla="*/ 21600 w 21600"/>
              <a:gd name="connsiteY1" fmla="*/ 0 h 8896"/>
              <a:gd name="connsiteX2" fmla="*/ 21600 w 21600"/>
              <a:gd name="connsiteY2" fmla="*/ 2296 h 8896"/>
              <a:gd name="connsiteX3" fmla="*/ 0 w 21600"/>
              <a:gd name="connsiteY3" fmla="*/ 5146 h 8896"/>
              <a:gd name="connsiteX4" fmla="*/ 0 w 21600"/>
              <a:gd name="connsiteY4" fmla="*/ 0 h 8896"/>
              <a:gd name="connsiteX0" fmla="*/ 0 w 10000"/>
              <a:gd name="connsiteY0" fmla="*/ 0 h 10000"/>
              <a:gd name="connsiteX1" fmla="*/ 10000 w 10000"/>
              <a:gd name="connsiteY1" fmla="*/ 0 h 10000"/>
              <a:gd name="connsiteX2" fmla="*/ 10000 w 10000"/>
              <a:gd name="connsiteY2" fmla="*/ 3704 h 10000"/>
              <a:gd name="connsiteX3" fmla="*/ 0 w 10000"/>
              <a:gd name="connsiteY3" fmla="*/ 5785 h 10000"/>
              <a:gd name="connsiteX4" fmla="*/ 0 w 10000"/>
              <a:gd name="connsiteY4" fmla="*/ 0 h 10000"/>
              <a:gd name="connsiteX0" fmla="*/ 0 w 10000"/>
              <a:gd name="connsiteY0" fmla="*/ 367 h 10367"/>
              <a:gd name="connsiteX1" fmla="*/ 10000 w 10000"/>
              <a:gd name="connsiteY1" fmla="*/ 367 h 10367"/>
              <a:gd name="connsiteX2" fmla="*/ 10000 w 10000"/>
              <a:gd name="connsiteY2" fmla="*/ 4071 h 10367"/>
              <a:gd name="connsiteX3" fmla="*/ 0 w 10000"/>
              <a:gd name="connsiteY3" fmla="*/ 6152 h 10367"/>
              <a:gd name="connsiteX4" fmla="*/ 0 w 10000"/>
              <a:gd name="connsiteY4" fmla="*/ 367 h 10367"/>
              <a:gd name="connsiteX0" fmla="*/ 0 w 10000"/>
              <a:gd name="connsiteY0" fmla="*/ 367 h 8620"/>
              <a:gd name="connsiteX1" fmla="*/ 10000 w 10000"/>
              <a:gd name="connsiteY1" fmla="*/ 367 h 8620"/>
              <a:gd name="connsiteX2" fmla="*/ 10000 w 10000"/>
              <a:gd name="connsiteY2" fmla="*/ 4071 h 8620"/>
              <a:gd name="connsiteX3" fmla="*/ 0 w 10000"/>
              <a:gd name="connsiteY3" fmla="*/ 6152 h 8620"/>
              <a:gd name="connsiteX4" fmla="*/ 0 w 10000"/>
              <a:gd name="connsiteY4" fmla="*/ 367 h 8620"/>
              <a:gd name="connsiteX0" fmla="*/ 0 w 10000"/>
              <a:gd name="connsiteY0" fmla="*/ 426 h 12067"/>
              <a:gd name="connsiteX1" fmla="*/ 10000 w 10000"/>
              <a:gd name="connsiteY1" fmla="*/ 426 h 12067"/>
              <a:gd name="connsiteX2" fmla="*/ 10000 w 10000"/>
              <a:gd name="connsiteY2" fmla="*/ 4723 h 12067"/>
              <a:gd name="connsiteX3" fmla="*/ 0 w 10000"/>
              <a:gd name="connsiteY3" fmla="*/ 7137 h 12067"/>
              <a:gd name="connsiteX4" fmla="*/ 0 w 10000"/>
              <a:gd name="connsiteY4" fmla="*/ 426 h 1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2067">
                <a:moveTo>
                  <a:pt x="0" y="426"/>
                </a:moveTo>
                <a:lnTo>
                  <a:pt x="10000" y="426"/>
                </a:lnTo>
                <a:lnTo>
                  <a:pt x="10000" y="4723"/>
                </a:lnTo>
                <a:cubicBezTo>
                  <a:pt x="8802" y="0"/>
                  <a:pt x="3211" y="12067"/>
                  <a:pt x="0" y="7137"/>
                </a:cubicBezTo>
                <a:lnTo>
                  <a:pt x="0" y="426"/>
                </a:lnTo>
                <a:close/>
              </a:path>
            </a:pathLst>
          </a:custGeom>
          <a:blipFill>
            <a:blip r:embed="rId9" cstate="print"/>
            <a:stretch>
              <a:fillRect t="-50000"/>
            </a:stretch>
          </a:blipFill>
          <a:ln>
            <a:noFill/>
          </a:ln>
          <a:effectLst>
            <a:innerShdw blurRad="63500" dist="50800" dir="16200000">
              <a:prstClr val="black">
                <a:alpha val="50000"/>
              </a:prstClr>
            </a:inn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Title Placeholder 8"/>
          <p:cNvSpPr>
            <a:spLocks noGrp="1"/>
          </p:cNvSpPr>
          <p:nvPr>
            <p:ph type="title"/>
          </p:nvPr>
        </p:nvSpPr>
        <p:spPr>
          <a:xfrm>
            <a:off x="457200" y="533400"/>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en-US" dirty="0" smtClean="0"/>
              <a:t>Click to edit Master title style</a:t>
            </a:r>
            <a:endParaRPr lang="en-US" dirty="0"/>
          </a:p>
        </p:txBody>
      </p:sp>
      <p:sp>
        <p:nvSpPr>
          <p:cNvPr id="1030" name="Text Placeholder 29"/>
          <p:cNvSpPr>
            <a:spLocks noGrp="1"/>
          </p:cNvSpPr>
          <p:nvPr>
            <p:ph type="body" idx="1"/>
          </p:nvPr>
        </p:nvSpPr>
        <p:spPr bwMode="auto">
          <a:xfrm>
            <a:off x="457200" y="1676400"/>
            <a:ext cx="8229600" cy="3873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3" name="Picture 22" descr="WisDOTlogo.gif"/>
          <p:cNvPicPr>
            <a:picLocks noChangeAspect="1"/>
          </p:cNvPicPr>
          <p:nvPr userDrawn="1"/>
        </p:nvPicPr>
        <p:blipFill>
          <a:blip r:embed="rId10" cstate="print"/>
          <a:stretch>
            <a:fillRect/>
          </a:stretch>
        </p:blipFill>
        <p:spPr>
          <a:xfrm>
            <a:off x="308002" y="5943600"/>
            <a:ext cx="762000" cy="762000"/>
          </a:xfrm>
          <a:prstGeom prst="ellipse">
            <a:avLst/>
          </a:prstGeom>
          <a:ln w="38100" cap="rnd" cmpd="sng">
            <a:solidFill>
              <a:schemeClr val="bg1"/>
            </a:solidFill>
          </a:ln>
          <a:effectLst>
            <a:outerShdw blurRad="50800" dist="38100" dir="5400000" algn="t" rotWithShape="0">
              <a:srgbClr val="213681">
                <a:alpha val="40000"/>
              </a:srgbClr>
            </a:outerShdw>
          </a:effectLst>
        </p:spPr>
      </p:pic>
    </p:spTree>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Lst>
  <p:hf hdr="0" ftr="0"/>
  <p:txStyles>
    <p:title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Wingdings" pitchFamily="2" charset="2"/>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rgbClr val="ED1C24"/>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rgbClr val="ED1C24"/>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rgbClr val="ED1C24"/>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914400"/>
            <a:ext cx="8610600" cy="1829761"/>
          </a:xfrm>
        </p:spPr>
        <p:txBody>
          <a:bodyPr>
            <a:normAutofit/>
          </a:bodyPr>
          <a:lstStyle/>
          <a:p>
            <a:pPr eaLnBrk="1" fontAlgn="auto" hangingPunct="1">
              <a:spcAft>
                <a:spcPts val="0"/>
              </a:spcAft>
              <a:defRPr/>
            </a:pPr>
            <a:r>
              <a:rPr lang="en-US" sz="3600" dirty="0" smtClean="0"/>
              <a:t>Moving Freight Safely and Efficiently</a:t>
            </a:r>
            <a:endParaRPr lang="en-US" sz="3600" dirty="0"/>
          </a:p>
        </p:txBody>
      </p:sp>
      <p:sp>
        <p:nvSpPr>
          <p:cNvPr id="9219" name="Subtitle 2"/>
          <p:cNvSpPr>
            <a:spLocks noGrp="1"/>
          </p:cNvSpPr>
          <p:nvPr>
            <p:ph type="subTitle" idx="1"/>
          </p:nvPr>
        </p:nvSpPr>
        <p:spPr>
          <a:xfrm>
            <a:off x="457200" y="2743200"/>
            <a:ext cx="8153400" cy="2514600"/>
          </a:xfrm>
        </p:spPr>
        <p:txBody>
          <a:bodyPr/>
          <a:lstStyle/>
          <a:p>
            <a:pPr marR="0" eaLnBrk="1" hangingPunct="1"/>
            <a:endParaRPr lang="en-US" sz="1800" dirty="0" smtClean="0"/>
          </a:p>
          <a:p>
            <a:pPr marR="0" eaLnBrk="1" hangingPunct="1"/>
            <a:endParaRPr lang="en-US" sz="1800" dirty="0" smtClean="0"/>
          </a:p>
          <a:p>
            <a:pPr marR="0" eaLnBrk="1" hangingPunct="1"/>
            <a:r>
              <a:rPr lang="en-US" sz="2000" dirty="0" smtClean="0"/>
              <a:t>Wisconsin Department of Transportation Secretary Mark Gottlieb</a:t>
            </a:r>
          </a:p>
          <a:p>
            <a:pPr marR="0" eaLnBrk="1" hangingPunct="1"/>
            <a:r>
              <a:rPr lang="en-US" sz="2000" dirty="0" smtClean="0"/>
              <a:t>Milwaukee Logistics Council</a:t>
            </a:r>
          </a:p>
          <a:p>
            <a:pPr marR="0" eaLnBrk="1" hangingPunct="1"/>
            <a:r>
              <a:rPr lang="en-US" sz="2000" dirty="0" smtClean="0"/>
              <a:t>November 13, 2014</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73050"/>
            <a:ext cx="8839200" cy="1143000"/>
          </a:xfrm>
        </p:spPr>
        <p:txBody>
          <a:bodyPr>
            <a:noAutofit/>
          </a:bodyPr>
          <a:lstStyle/>
          <a:p>
            <a:r>
              <a:rPr lang="en-US" sz="3600" dirty="0" smtClean="0"/>
              <a:t>Wind Industry – System </a:t>
            </a:r>
            <a:r>
              <a:rPr lang="en-US" sz="3600" dirty="0" smtClean="0"/>
              <a:t>Improvements</a:t>
            </a:r>
            <a:endParaRPr lang="en-US" sz="3600" dirty="0"/>
          </a:p>
        </p:txBody>
      </p:sp>
      <p:sp>
        <p:nvSpPr>
          <p:cNvPr id="2" name="Content Placeholder 1"/>
          <p:cNvSpPr>
            <a:spLocks noGrp="1"/>
          </p:cNvSpPr>
          <p:nvPr>
            <p:ph sz="quarter" idx="2"/>
          </p:nvPr>
        </p:nvSpPr>
        <p:spPr/>
        <p:txBody>
          <a:bodyPr/>
          <a:lstStyle/>
          <a:p>
            <a:r>
              <a:rPr lang="en-US" dirty="0" smtClean="0"/>
              <a:t>Initiated several system improvements to facilitate wind tower </a:t>
            </a:r>
            <a:r>
              <a:rPr lang="en-US" dirty="0" smtClean="0"/>
              <a:t>shipments</a:t>
            </a:r>
            <a:endParaRPr lang="en-US" dirty="0" smtClean="0"/>
          </a:p>
          <a:p>
            <a:pPr>
              <a:buNone/>
            </a:pPr>
            <a:endParaRPr lang="en-US" dirty="0" smtClean="0"/>
          </a:p>
          <a:p>
            <a:r>
              <a:rPr lang="en-US" dirty="0" smtClean="0"/>
              <a:t>WisDOT formed collaborative efforts with the </a:t>
            </a:r>
            <a:r>
              <a:rPr lang="en-US" dirty="0" smtClean="0"/>
              <a:t>city </a:t>
            </a:r>
            <a:r>
              <a:rPr lang="en-US" dirty="0" smtClean="0"/>
              <a:t>of Manitowoc and Broadwind Energy, Inc. to resolve impediments facing the wind tower </a:t>
            </a:r>
            <a:r>
              <a:rPr lang="en-US" dirty="0" smtClean="0"/>
              <a:t>industry</a:t>
            </a:r>
            <a:endParaRPr lang="en-US"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10</a:t>
            </a:fld>
            <a:endParaRPr lang="en-US" dirty="0"/>
          </a:p>
        </p:txBody>
      </p:sp>
      <p:pic>
        <p:nvPicPr>
          <p:cNvPr id="19458" name="Picture 2" descr="http://betterplan.squarespace.com/picture/Wind%20Turbine%20Construction%20Phase.jpg?pictureId=1376208&amp;asGalleryImage=true&amp;__SQUARESPACE_CACHEVERSION=1229464073369"/>
          <p:cNvPicPr>
            <a:picLocks noChangeAspect="1" noChangeArrowheads="1"/>
          </p:cNvPicPr>
          <p:nvPr/>
        </p:nvPicPr>
        <p:blipFill>
          <a:blip r:embed="rId3" cstate="print"/>
          <a:srcRect/>
          <a:stretch>
            <a:fillRect/>
          </a:stretch>
        </p:blipFill>
        <p:spPr bwMode="auto">
          <a:xfrm>
            <a:off x="4648200" y="1447800"/>
            <a:ext cx="4038600" cy="2819400"/>
          </a:xfrm>
          <a:prstGeom prst="rect">
            <a:avLst/>
          </a:prstGeom>
          <a:noFill/>
        </p:spPr>
      </p:pic>
      <p:pic>
        <p:nvPicPr>
          <p:cNvPr id="8" name="Content Placeholder 5" descr="towers waiting to depart Ludington after Memorial Day.jpg"/>
          <p:cNvPicPr>
            <a:picLocks noChangeAspect="1"/>
          </p:cNvPicPr>
          <p:nvPr/>
        </p:nvPicPr>
        <p:blipFill>
          <a:blip r:embed="rId4" cstate="print"/>
          <a:stretch>
            <a:fillRect/>
          </a:stretch>
        </p:blipFill>
        <p:spPr bwMode="auto">
          <a:xfrm>
            <a:off x="4648200" y="4343400"/>
            <a:ext cx="4038600" cy="160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686800" cy="1143000"/>
          </a:xfrm>
        </p:spPr>
        <p:txBody>
          <a:bodyPr>
            <a:noAutofit/>
          </a:bodyPr>
          <a:lstStyle/>
          <a:p>
            <a:r>
              <a:rPr lang="en-US" sz="3600" dirty="0" smtClean="0"/>
              <a:t>Wind Industry – System Improvements</a:t>
            </a:r>
            <a:endParaRPr lang="en-US" sz="3600" dirty="0"/>
          </a:p>
        </p:txBody>
      </p:sp>
      <p:sp>
        <p:nvSpPr>
          <p:cNvPr id="3" name="Content Placeholder 2"/>
          <p:cNvSpPr>
            <a:spLocks noGrp="1"/>
          </p:cNvSpPr>
          <p:nvPr>
            <p:ph sz="quarter" idx="2"/>
          </p:nvPr>
        </p:nvSpPr>
        <p:spPr/>
        <p:txBody>
          <a:bodyPr/>
          <a:lstStyle/>
          <a:p>
            <a:r>
              <a:rPr lang="en-US" dirty="0" smtClean="0"/>
              <a:t>2014 Wind Tower Statistics:</a:t>
            </a:r>
          </a:p>
          <a:p>
            <a:pPr>
              <a:buNone/>
            </a:pPr>
            <a:endParaRPr lang="en-US" dirty="0" smtClean="0"/>
          </a:p>
          <a:p>
            <a:pPr lvl="1"/>
            <a:r>
              <a:rPr lang="en-US" dirty="0" smtClean="0"/>
              <a:t>12 wind tower sections moved from Manitowoc, WI to IA per </a:t>
            </a:r>
            <a:r>
              <a:rPr lang="en-US" dirty="0" smtClean="0"/>
              <a:t>week</a:t>
            </a:r>
            <a:endParaRPr lang="en-US" dirty="0" smtClean="0"/>
          </a:p>
          <a:p>
            <a:pPr lvl="1"/>
            <a:endParaRPr lang="en-US" dirty="0" smtClean="0"/>
          </a:p>
          <a:p>
            <a:pPr lvl="1"/>
            <a:r>
              <a:rPr lang="en-US" dirty="0" smtClean="0"/>
              <a:t>16 wind tower sections moved from Manitowoc, WI to MN (destined for ND) per </a:t>
            </a:r>
            <a:r>
              <a:rPr lang="en-US" dirty="0" smtClean="0"/>
              <a:t>week</a:t>
            </a:r>
            <a:endParaRPr lang="en-US" dirty="0" smtClean="0"/>
          </a:p>
          <a:p>
            <a:endParaRPr lang="en-US" dirty="0"/>
          </a:p>
        </p:txBody>
      </p:sp>
      <p:sp>
        <p:nvSpPr>
          <p:cNvPr id="4" name="Content Placeholder 3"/>
          <p:cNvSpPr>
            <a:spLocks noGrp="1"/>
          </p:cNvSpPr>
          <p:nvPr>
            <p:ph sz="quarter" idx="4"/>
          </p:nvPr>
        </p:nvSpPr>
        <p:spPr/>
        <p:txBody>
          <a:bodyPr/>
          <a:lstStyle/>
          <a:p>
            <a:r>
              <a:rPr lang="en-US" dirty="0" smtClean="0"/>
              <a:t>Keys to Success:</a:t>
            </a:r>
          </a:p>
          <a:p>
            <a:pPr>
              <a:buNone/>
            </a:pPr>
            <a:endParaRPr lang="en-US" dirty="0" smtClean="0"/>
          </a:p>
          <a:p>
            <a:pPr lvl="1"/>
            <a:r>
              <a:rPr lang="en-US" dirty="0" smtClean="0"/>
              <a:t>Enhanced communication and collaborative </a:t>
            </a:r>
            <a:r>
              <a:rPr lang="en-US" dirty="0" smtClean="0"/>
              <a:t>outreach </a:t>
            </a:r>
            <a:endParaRPr lang="en-US" dirty="0" smtClean="0"/>
          </a:p>
          <a:p>
            <a:pPr lvl="2"/>
            <a:r>
              <a:rPr lang="en-US" dirty="0" smtClean="0"/>
              <a:t>To date, no preventative incidents have </a:t>
            </a:r>
            <a:r>
              <a:rPr lang="en-US" dirty="0" smtClean="0"/>
              <a:t>occurred</a:t>
            </a:r>
            <a:endParaRPr lang="en-US" dirty="0" smtClean="0"/>
          </a:p>
          <a:p>
            <a:pPr lvl="2">
              <a:buNone/>
            </a:pPr>
            <a:endParaRPr lang="en-US" dirty="0" smtClean="0"/>
          </a:p>
          <a:p>
            <a:pPr lvl="1"/>
            <a:r>
              <a:rPr lang="en-US" dirty="0" smtClean="0"/>
              <a:t>Close coordination with neighboring states assisted in facilitating seamless transit of wind towers throughout the </a:t>
            </a:r>
            <a:r>
              <a:rPr lang="en-US" dirty="0" smtClean="0"/>
              <a:t>Midwest</a:t>
            </a:r>
            <a:endParaRPr lang="en-US" dirty="0" smtClean="0"/>
          </a:p>
        </p:txBody>
      </p:sp>
      <p:sp>
        <p:nvSpPr>
          <p:cNvPr id="5" name="Slide Number Placeholder 4"/>
          <p:cNvSpPr>
            <a:spLocks noGrp="1"/>
          </p:cNvSpPr>
          <p:nvPr>
            <p:ph type="sldNum" sz="quarter" idx="10"/>
          </p:nvPr>
        </p:nvSpPr>
        <p:spPr/>
        <p:txBody>
          <a:bodyPr/>
          <a:lstStyle/>
          <a:p>
            <a:pPr>
              <a:defRPr/>
            </a:pPr>
            <a:fld id="{4D1A753E-EC79-4AA7-8B4D-F379B7F83DE6}" type="slidenum">
              <a:rPr lang="en-US" smtClean="0"/>
              <a:pPr>
                <a:defRPr/>
              </a:pPr>
              <a:t>11</a:t>
            </a:fld>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76400"/>
            <a:ext cx="8382000" cy="3873500"/>
          </a:xfrm>
        </p:spPr>
        <p:txBody>
          <a:bodyPr/>
          <a:lstStyle/>
          <a:p>
            <a:r>
              <a:rPr lang="en-US" dirty="0" smtClean="0"/>
              <a:t>Collaborative efforts with the Port of Milwaukee, </a:t>
            </a:r>
            <a:r>
              <a:rPr lang="en-US" dirty="0" smtClean="0"/>
              <a:t>C</a:t>
            </a:r>
            <a:r>
              <a:rPr lang="en-US" dirty="0" smtClean="0"/>
              <a:t>ity </a:t>
            </a:r>
            <a:r>
              <a:rPr lang="en-US" dirty="0" smtClean="0"/>
              <a:t>of Milwaukee Engineering </a:t>
            </a:r>
            <a:r>
              <a:rPr lang="en-US" dirty="0" smtClean="0"/>
              <a:t>Section </a:t>
            </a:r>
            <a:r>
              <a:rPr lang="en-US" dirty="0" smtClean="0"/>
              <a:t>and various other local jurisdictions assisted in improving port access for OSOW </a:t>
            </a:r>
            <a:r>
              <a:rPr lang="en-US" dirty="0" smtClean="0"/>
              <a:t>loads</a:t>
            </a:r>
            <a:endParaRPr lang="en-US" dirty="0"/>
          </a:p>
        </p:txBody>
      </p:sp>
      <p:sp>
        <p:nvSpPr>
          <p:cNvPr id="3" name="Title 2"/>
          <p:cNvSpPr>
            <a:spLocks noGrp="1"/>
          </p:cNvSpPr>
          <p:nvPr>
            <p:ph type="title"/>
          </p:nvPr>
        </p:nvSpPr>
        <p:spPr/>
        <p:txBody>
          <a:bodyPr>
            <a:normAutofit fontScale="90000"/>
          </a:bodyPr>
          <a:lstStyle/>
          <a:p>
            <a:r>
              <a:rPr lang="en-US" dirty="0" smtClean="0"/>
              <a:t>Port of Milwaukee – System Improvements</a:t>
            </a:r>
            <a:endParaRPr lang="en-US"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12</a:t>
            </a:fld>
            <a:endParaRPr lang="en-US" dirty="0"/>
          </a:p>
        </p:txBody>
      </p:sp>
      <p:pic>
        <p:nvPicPr>
          <p:cNvPr id="5" name="Picture 4" descr="jonesislandaerial2012.jpg"/>
          <p:cNvPicPr>
            <a:picLocks noChangeAspect="1"/>
          </p:cNvPicPr>
          <p:nvPr/>
        </p:nvPicPr>
        <p:blipFill>
          <a:blip r:embed="rId3" cstate="print"/>
          <a:stretch>
            <a:fillRect/>
          </a:stretch>
        </p:blipFill>
        <p:spPr>
          <a:xfrm>
            <a:off x="2933700" y="3504485"/>
            <a:ext cx="3276600" cy="2180987"/>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Trans 254/255 Changes</a:t>
            </a:r>
            <a:endParaRPr lang="en-US"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13</a:t>
            </a:fld>
            <a:endParaRPr lang="en-US" dirty="0"/>
          </a:p>
        </p:txBody>
      </p:sp>
      <p:pic>
        <p:nvPicPr>
          <p:cNvPr id="16389" name="Picture 5"/>
          <p:cNvPicPr>
            <a:picLocks noChangeAspect="1" noChangeArrowheads="1"/>
          </p:cNvPicPr>
          <p:nvPr/>
        </p:nvPicPr>
        <p:blipFill>
          <a:blip r:embed="rId3" cstate="print"/>
          <a:srcRect l="30952" t="22571" r="30476" b="12667"/>
          <a:stretch>
            <a:fillRect/>
          </a:stretch>
        </p:blipFill>
        <p:spPr bwMode="auto">
          <a:xfrm>
            <a:off x="2438401" y="1219200"/>
            <a:ext cx="4267199" cy="4477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Trans 254/255 Changes</a:t>
            </a:r>
            <a:endParaRPr lang="en-US"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14</a:t>
            </a:fld>
            <a:endParaRPr lang="en-US" dirty="0"/>
          </a:p>
        </p:txBody>
      </p:sp>
      <p:pic>
        <p:nvPicPr>
          <p:cNvPr id="5" name="Picture 6"/>
          <p:cNvPicPr>
            <a:picLocks noChangeAspect="1" noChangeArrowheads="1"/>
          </p:cNvPicPr>
          <p:nvPr/>
        </p:nvPicPr>
        <p:blipFill>
          <a:blip r:embed="rId3" cstate="print"/>
          <a:srcRect l="31429" t="19048" r="30476" b="25333"/>
          <a:stretch>
            <a:fillRect/>
          </a:stretch>
        </p:blipFill>
        <p:spPr bwMode="auto">
          <a:xfrm>
            <a:off x="2514600" y="1447800"/>
            <a:ext cx="4114800" cy="434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Trans 254/255 Changes</a:t>
            </a:r>
            <a:endParaRPr lang="en-US"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15</a:t>
            </a:fld>
            <a:endParaRPr lang="en-US" dirty="0"/>
          </a:p>
        </p:txBody>
      </p:sp>
      <p:pic>
        <p:nvPicPr>
          <p:cNvPr id="58370" name="Picture 2"/>
          <p:cNvPicPr>
            <a:picLocks noChangeAspect="1" noChangeArrowheads="1"/>
          </p:cNvPicPr>
          <p:nvPr/>
        </p:nvPicPr>
        <p:blipFill>
          <a:blip r:embed="rId3" cstate="print"/>
          <a:srcRect l="30476" t="22857" r="30476" b="40571"/>
          <a:stretch>
            <a:fillRect/>
          </a:stretch>
        </p:blipFill>
        <p:spPr bwMode="auto">
          <a:xfrm>
            <a:off x="1447800" y="1752600"/>
            <a:ext cx="6248400"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OSOW Mega Load – Totran</a:t>
            </a:r>
            <a:endParaRPr lang="en-US" dirty="0"/>
          </a:p>
        </p:txBody>
      </p:sp>
      <p:sp>
        <p:nvSpPr>
          <p:cNvPr id="3" name="Content Placeholder 2"/>
          <p:cNvSpPr>
            <a:spLocks noGrp="1"/>
          </p:cNvSpPr>
          <p:nvPr>
            <p:ph sz="quarter" idx="2"/>
          </p:nvPr>
        </p:nvSpPr>
        <p:spPr>
          <a:xfrm>
            <a:off x="457200" y="1444295"/>
            <a:ext cx="3886200" cy="3737305"/>
          </a:xfrm>
        </p:spPr>
        <p:txBody>
          <a:bodyPr/>
          <a:lstStyle/>
          <a:p>
            <a:r>
              <a:rPr lang="en-US" sz="1800" dirty="0" smtClean="0"/>
              <a:t>Load dimensions:</a:t>
            </a:r>
          </a:p>
          <a:p>
            <a:pPr lvl="1"/>
            <a:r>
              <a:rPr lang="en-US" sz="1400" dirty="0" smtClean="0"/>
              <a:t>Length: 260’09”</a:t>
            </a:r>
          </a:p>
          <a:p>
            <a:pPr lvl="1"/>
            <a:r>
              <a:rPr lang="en-US" sz="1400" dirty="0" smtClean="0"/>
              <a:t>Width: 20’01”</a:t>
            </a:r>
          </a:p>
          <a:p>
            <a:pPr lvl="1"/>
            <a:r>
              <a:rPr lang="en-US" sz="1400" dirty="0" smtClean="0"/>
              <a:t>Height: 16’00”</a:t>
            </a:r>
          </a:p>
          <a:p>
            <a:pPr lvl="1"/>
            <a:r>
              <a:rPr lang="en-US" sz="1400" dirty="0" smtClean="0"/>
              <a:t>Weight: 507,000 lbs</a:t>
            </a:r>
          </a:p>
          <a:p>
            <a:pPr lvl="1">
              <a:buNone/>
            </a:pPr>
            <a:endParaRPr lang="en-US" sz="1400" dirty="0" smtClean="0"/>
          </a:p>
          <a:p>
            <a:r>
              <a:rPr lang="en-US" sz="1800" dirty="0" smtClean="0"/>
              <a:t>Route:</a:t>
            </a:r>
          </a:p>
          <a:p>
            <a:pPr lvl="1"/>
            <a:r>
              <a:rPr lang="en-US" sz="1400" dirty="0" smtClean="0"/>
              <a:t>West Allis, WI to MN</a:t>
            </a:r>
          </a:p>
          <a:p>
            <a:pPr lvl="1">
              <a:buNone/>
            </a:pPr>
            <a:endParaRPr lang="en-US" sz="1400" dirty="0" smtClean="0">
              <a:solidFill>
                <a:srgbClr val="0070C0"/>
              </a:solidFill>
            </a:endParaRPr>
          </a:p>
          <a:p>
            <a:r>
              <a:rPr lang="en-US" sz="1800" dirty="0" smtClean="0"/>
              <a:t>Trip duration:</a:t>
            </a:r>
          </a:p>
          <a:p>
            <a:pPr lvl="1"/>
            <a:r>
              <a:rPr lang="en-US" sz="1400" dirty="0" smtClean="0"/>
              <a:t>Five days and five nights</a:t>
            </a:r>
          </a:p>
          <a:p>
            <a:pPr lvl="1"/>
            <a:r>
              <a:rPr lang="en-US" sz="1400" dirty="0" smtClean="0"/>
              <a:t>Only allowed to travel at night</a:t>
            </a:r>
          </a:p>
          <a:p>
            <a:pPr lvl="1"/>
            <a:endParaRPr lang="en-US" sz="1400" dirty="0" smtClean="0">
              <a:solidFill>
                <a:srgbClr val="0070C0"/>
              </a:solidFill>
            </a:endParaRPr>
          </a:p>
          <a:p>
            <a:r>
              <a:rPr lang="en-US" sz="1800" dirty="0" smtClean="0"/>
              <a:t>Escorts</a:t>
            </a:r>
          </a:p>
          <a:p>
            <a:pPr lvl="1"/>
            <a:r>
              <a:rPr lang="en-US" sz="1400" dirty="0" smtClean="0"/>
              <a:t>Four State Patrol escorts and </a:t>
            </a:r>
            <a:r>
              <a:rPr lang="en-US" sz="1400" dirty="0" smtClean="0"/>
              <a:t>two </a:t>
            </a:r>
            <a:r>
              <a:rPr lang="en-US" sz="1400" dirty="0" smtClean="0"/>
              <a:t>private </a:t>
            </a:r>
            <a:r>
              <a:rPr lang="en-US" sz="1400" dirty="0" smtClean="0"/>
              <a:t>escorts</a:t>
            </a:r>
            <a:endParaRPr lang="en-US" sz="1400" dirty="0"/>
          </a:p>
        </p:txBody>
      </p:sp>
      <p:sp>
        <p:nvSpPr>
          <p:cNvPr id="5" name="Slide Number Placeholder 4"/>
          <p:cNvSpPr>
            <a:spLocks noGrp="1"/>
          </p:cNvSpPr>
          <p:nvPr>
            <p:ph type="sldNum" sz="quarter" idx="10"/>
          </p:nvPr>
        </p:nvSpPr>
        <p:spPr/>
        <p:txBody>
          <a:bodyPr/>
          <a:lstStyle/>
          <a:p>
            <a:pPr>
              <a:defRPr/>
            </a:pPr>
            <a:fld id="{4D1A753E-EC79-4AA7-8B4D-F379B7F83DE6}" type="slidenum">
              <a:rPr lang="en-US" smtClean="0"/>
              <a:pPr>
                <a:defRPr/>
              </a:pPr>
              <a:t>16</a:t>
            </a:fld>
            <a:endParaRPr lang="en-US" dirty="0"/>
          </a:p>
        </p:txBody>
      </p:sp>
      <p:pic>
        <p:nvPicPr>
          <p:cNvPr id="35842" name="Picture 2" descr="Y:\Trans 254-255\DSC00093.JPG"/>
          <p:cNvPicPr>
            <a:picLocks noGrp="1" noChangeAspect="1" noChangeArrowheads="1"/>
          </p:cNvPicPr>
          <p:nvPr>
            <p:ph sz="quarter" idx="4"/>
          </p:nvPr>
        </p:nvPicPr>
        <p:blipFill>
          <a:blip r:embed="rId3" cstate="print"/>
          <a:srcRect b="19390"/>
          <a:stretch>
            <a:fillRect/>
          </a:stretch>
        </p:blipFill>
        <p:spPr bwMode="auto">
          <a:xfrm>
            <a:off x="4343400" y="1905000"/>
            <a:ext cx="4495800" cy="2854031"/>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1"/>
          <p:cNvSpPr>
            <a:spLocks noGrp="1"/>
          </p:cNvSpPr>
          <p:nvPr>
            <p:ph idx="1"/>
          </p:nvPr>
        </p:nvSpPr>
        <p:spPr>
          <a:xfrm>
            <a:off x="304800" y="1676400"/>
            <a:ext cx="8839200" cy="3873500"/>
          </a:xfrm>
        </p:spPr>
        <p:txBody>
          <a:bodyPr/>
          <a:lstStyle/>
          <a:p>
            <a:r>
              <a:rPr lang="en-US" sz="2400" dirty="0" smtClean="0"/>
              <a:t>Transportation Economic Assistance Program (TEA)</a:t>
            </a:r>
          </a:p>
          <a:p>
            <a:pPr>
              <a:buNone/>
            </a:pPr>
            <a:endParaRPr lang="en-US" sz="2400" dirty="0" smtClean="0"/>
          </a:p>
          <a:p>
            <a:r>
              <a:rPr lang="en-US" sz="2400" dirty="0" smtClean="0"/>
              <a:t>Freight Railroad Preservation Program (FRPP)</a:t>
            </a:r>
          </a:p>
          <a:p>
            <a:pPr>
              <a:buNone/>
            </a:pPr>
            <a:endParaRPr lang="en-US" sz="2400" dirty="0" smtClean="0"/>
          </a:p>
          <a:p>
            <a:r>
              <a:rPr lang="en-US" sz="2400" dirty="0" smtClean="0"/>
              <a:t>Freight Railroad Infrastructure Improvement Program (FRIIP)</a:t>
            </a:r>
          </a:p>
          <a:p>
            <a:endParaRPr lang="en-US" sz="2400" dirty="0" smtClean="0"/>
          </a:p>
          <a:p>
            <a:r>
              <a:rPr lang="en-US" sz="2400" dirty="0" smtClean="0"/>
              <a:t>Harbor Assistance Program (HAP)</a:t>
            </a:r>
          </a:p>
          <a:p>
            <a:endParaRPr lang="en-US" sz="2400" dirty="0" smtClean="0"/>
          </a:p>
          <a:p>
            <a:r>
              <a:rPr lang="en-US" sz="2400" dirty="0" smtClean="0"/>
              <a:t>Surface Transportation Program – Freight (STP – Freight)</a:t>
            </a:r>
          </a:p>
          <a:p>
            <a:endParaRPr lang="en-US" sz="2400" dirty="0" smtClean="0"/>
          </a:p>
          <a:p>
            <a:pPr>
              <a:buNone/>
            </a:pPr>
            <a:endParaRPr lang="en-US" sz="2400" dirty="0" smtClean="0"/>
          </a:p>
          <a:p>
            <a:endParaRPr lang="en-US" dirty="0" smtClean="0"/>
          </a:p>
          <a:p>
            <a:endParaRPr lang="en-US" dirty="0" smtClean="0"/>
          </a:p>
          <a:p>
            <a:endParaRPr lang="en-US" dirty="0" smtClean="0"/>
          </a:p>
          <a:p>
            <a:endParaRPr lang="en-US" dirty="0" smtClean="0"/>
          </a:p>
        </p:txBody>
      </p:sp>
      <p:sp>
        <p:nvSpPr>
          <p:cNvPr id="3" name="Title 2"/>
          <p:cNvSpPr>
            <a:spLocks noGrp="1"/>
          </p:cNvSpPr>
          <p:nvPr>
            <p:ph type="title"/>
          </p:nvPr>
        </p:nvSpPr>
        <p:spPr/>
        <p:txBody>
          <a:bodyPr>
            <a:normAutofit/>
          </a:bodyPr>
          <a:lstStyle/>
          <a:p>
            <a:pPr>
              <a:defRPr/>
            </a:pPr>
            <a:r>
              <a:rPr lang="en-US" dirty="0" smtClean="0"/>
              <a:t>Freight Opportunities</a:t>
            </a:r>
            <a:endParaRPr lang="en-US" dirty="0"/>
          </a:p>
        </p:txBody>
      </p:sp>
      <p:sp>
        <p:nvSpPr>
          <p:cNvPr id="4" name="Slide Number Placeholder 3"/>
          <p:cNvSpPr>
            <a:spLocks noGrp="1"/>
          </p:cNvSpPr>
          <p:nvPr>
            <p:ph type="sldNum" sz="quarter" idx="10"/>
          </p:nvPr>
        </p:nvSpPr>
        <p:spPr/>
        <p:txBody>
          <a:bodyPr/>
          <a:lstStyle/>
          <a:p>
            <a:pPr>
              <a:defRPr/>
            </a:pPr>
            <a:fld id="{C988B1B7-D240-4562-B2EB-FA711DA6F558}" type="slidenum">
              <a:rPr lang="en-US"/>
              <a:pPr>
                <a:defRPr/>
              </a:pPr>
              <a:t>17</a:t>
            </a:fld>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1"/>
          <p:cNvSpPr>
            <a:spLocks noGrp="1"/>
          </p:cNvSpPr>
          <p:nvPr>
            <p:ph idx="1"/>
          </p:nvPr>
        </p:nvSpPr>
        <p:spPr/>
        <p:txBody>
          <a:bodyPr/>
          <a:lstStyle/>
          <a:p>
            <a:r>
              <a:rPr lang="en-US" sz="2600" dirty="0" smtClean="0"/>
              <a:t>TEA grants cover up to 50 percent of costs for road, rail, harbor and airport projects that:</a:t>
            </a:r>
          </a:p>
          <a:p>
            <a:pPr lvl="1"/>
            <a:r>
              <a:rPr lang="en-US" sz="2200" dirty="0" smtClean="0"/>
              <a:t>Help attract new employers to Wisconsin</a:t>
            </a:r>
          </a:p>
          <a:p>
            <a:pPr lvl="1"/>
            <a:r>
              <a:rPr lang="en-US" sz="2200" dirty="0" smtClean="0"/>
              <a:t>Retain existing businesses</a:t>
            </a:r>
          </a:p>
          <a:p>
            <a:pPr lvl="1"/>
            <a:r>
              <a:rPr lang="en-US" sz="2200" dirty="0" smtClean="0"/>
              <a:t>Expand new or existing business facilities</a:t>
            </a:r>
          </a:p>
          <a:p>
            <a:endParaRPr lang="en-US" sz="2600" dirty="0" smtClean="0"/>
          </a:p>
          <a:p>
            <a:r>
              <a:rPr lang="en-US" sz="2600" dirty="0" smtClean="0"/>
              <a:t>Since 1987, $95 million in TEA grants for 338 projects, creating or retaining over 83,000 jobs</a:t>
            </a:r>
          </a:p>
          <a:p>
            <a:endParaRPr lang="en-US" dirty="0" smtClean="0"/>
          </a:p>
          <a:p>
            <a:endParaRPr lang="en-US" dirty="0" smtClean="0"/>
          </a:p>
          <a:p>
            <a:endParaRPr lang="en-US" dirty="0" smtClean="0"/>
          </a:p>
          <a:p>
            <a:endParaRPr lang="en-US" dirty="0" smtClean="0"/>
          </a:p>
          <a:p>
            <a:pPr lvl="1"/>
            <a:endParaRPr lang="en-US" dirty="0" smtClean="0"/>
          </a:p>
          <a:p>
            <a:pPr lvl="1"/>
            <a:endParaRPr lang="en-US" dirty="0" smtClean="0"/>
          </a:p>
          <a:p>
            <a:pPr lvl="1">
              <a:buNone/>
            </a:pPr>
            <a:endParaRPr lang="en-US" dirty="0" smtClean="0"/>
          </a:p>
          <a:p>
            <a:pPr>
              <a:buNone/>
            </a:pPr>
            <a:endParaRPr lang="en-US" dirty="0" smtClean="0"/>
          </a:p>
        </p:txBody>
      </p:sp>
      <p:sp>
        <p:nvSpPr>
          <p:cNvPr id="3" name="Title 2"/>
          <p:cNvSpPr>
            <a:spLocks noGrp="1"/>
          </p:cNvSpPr>
          <p:nvPr>
            <p:ph type="title"/>
          </p:nvPr>
        </p:nvSpPr>
        <p:spPr/>
        <p:txBody>
          <a:bodyPr>
            <a:normAutofit fontScale="90000"/>
          </a:bodyPr>
          <a:lstStyle/>
          <a:p>
            <a:pPr>
              <a:defRPr/>
            </a:pPr>
            <a:r>
              <a:rPr lang="en-US" dirty="0" smtClean="0"/>
              <a:t>Transportation Economic Assistance Program</a:t>
            </a:r>
            <a:endParaRPr lang="en-US" dirty="0"/>
          </a:p>
        </p:txBody>
      </p:sp>
      <p:sp>
        <p:nvSpPr>
          <p:cNvPr id="4" name="Slide Number Placeholder 3"/>
          <p:cNvSpPr>
            <a:spLocks noGrp="1"/>
          </p:cNvSpPr>
          <p:nvPr>
            <p:ph type="sldNum" sz="quarter" idx="10"/>
          </p:nvPr>
        </p:nvSpPr>
        <p:spPr/>
        <p:txBody>
          <a:bodyPr/>
          <a:lstStyle/>
          <a:p>
            <a:pPr>
              <a:defRPr/>
            </a:pPr>
            <a:fld id="{B26D5144-BC39-4ABE-8D08-25D35D1827C4}" type="slidenum">
              <a:rPr lang="en-US" smtClean="0"/>
              <a:pPr>
                <a:defRPr/>
              </a:pPr>
              <a:t>18</a:t>
            </a:fld>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Transportation Economic Assistance Program</a:t>
            </a:r>
            <a:endParaRPr lang="en-US" dirty="0"/>
          </a:p>
        </p:txBody>
      </p:sp>
      <p:sp>
        <p:nvSpPr>
          <p:cNvPr id="2" name="Content Placeholder 1"/>
          <p:cNvSpPr>
            <a:spLocks noGrp="1"/>
          </p:cNvSpPr>
          <p:nvPr>
            <p:ph sz="quarter" idx="2"/>
          </p:nvPr>
        </p:nvSpPr>
        <p:spPr/>
        <p:txBody>
          <a:bodyPr/>
          <a:lstStyle/>
          <a:p>
            <a:r>
              <a:rPr lang="en-US" dirty="0" smtClean="0"/>
              <a:t>A September 2007 job audit reveals that actual job creation and retention is 6.3% above that </a:t>
            </a:r>
            <a:r>
              <a:rPr lang="en-US" dirty="0" smtClean="0"/>
              <a:t>promised </a:t>
            </a:r>
            <a:endParaRPr lang="en-US" dirty="0" smtClean="0"/>
          </a:p>
          <a:p>
            <a:r>
              <a:rPr lang="en-US" dirty="0" smtClean="0"/>
              <a:t>The state average cost to-date has been $2,577 per direct job created and </a:t>
            </a:r>
            <a:r>
              <a:rPr lang="en-US" dirty="0" smtClean="0"/>
              <a:t>retained</a:t>
            </a:r>
            <a:endParaRPr lang="en-US"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19</a:t>
            </a:fld>
            <a:endParaRPr lang="en-US" dirty="0"/>
          </a:p>
        </p:txBody>
      </p:sp>
      <p:pic>
        <p:nvPicPr>
          <p:cNvPr id="6" name="Picture 5" descr="Delta_3_OVE_Group.jpg"/>
          <p:cNvPicPr>
            <a:picLocks noChangeAspect="1"/>
          </p:cNvPicPr>
          <p:nvPr/>
        </p:nvPicPr>
        <p:blipFill>
          <a:blip r:embed="rId3" cstate="print"/>
          <a:stretch>
            <a:fillRect/>
          </a:stretch>
        </p:blipFill>
        <p:spPr>
          <a:xfrm>
            <a:off x="4572000" y="1447800"/>
            <a:ext cx="4572000" cy="2209800"/>
          </a:xfrm>
          <a:prstGeom prst="rect">
            <a:avLst/>
          </a:prstGeom>
        </p:spPr>
      </p:pic>
      <p:pic>
        <p:nvPicPr>
          <p:cNvPr id="8" name="Picture 7" descr="Organic Valley TEA Grant I.jpg"/>
          <p:cNvPicPr>
            <a:picLocks noChangeAspect="1"/>
          </p:cNvPicPr>
          <p:nvPr/>
        </p:nvPicPr>
        <p:blipFill>
          <a:blip r:embed="rId4" cstate="print">
            <a:grayscl/>
          </a:blip>
          <a:srcRect t="6257" b="6140"/>
          <a:stretch>
            <a:fillRect/>
          </a:stretch>
        </p:blipFill>
        <p:spPr>
          <a:xfrm>
            <a:off x="5029200" y="3810000"/>
            <a:ext cx="3659031" cy="21336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1"/>
          <p:cNvSpPr>
            <a:spLocks noGrp="1"/>
          </p:cNvSpPr>
          <p:nvPr>
            <p:ph idx="1"/>
          </p:nvPr>
        </p:nvSpPr>
        <p:spPr>
          <a:xfrm>
            <a:off x="533400" y="1524000"/>
            <a:ext cx="8229600" cy="4191000"/>
          </a:xfrm>
        </p:spPr>
        <p:txBody>
          <a:bodyPr/>
          <a:lstStyle/>
          <a:p>
            <a:r>
              <a:rPr lang="en-US" dirty="0" smtClean="0"/>
              <a:t>Governor/WisDOT commitment to freight</a:t>
            </a:r>
          </a:p>
          <a:p>
            <a:endParaRPr lang="en-US" dirty="0" smtClean="0"/>
          </a:p>
          <a:p>
            <a:r>
              <a:rPr lang="en-US" dirty="0" smtClean="0"/>
              <a:t>Freight Planning</a:t>
            </a:r>
          </a:p>
          <a:p>
            <a:pPr>
              <a:buNone/>
            </a:pPr>
            <a:endParaRPr lang="en-US" dirty="0" smtClean="0"/>
          </a:p>
          <a:p>
            <a:r>
              <a:rPr lang="en-US" dirty="0" smtClean="0"/>
              <a:t>Freight Operations</a:t>
            </a:r>
          </a:p>
          <a:p>
            <a:pPr>
              <a:buNone/>
            </a:pPr>
            <a:endParaRPr lang="en-US" dirty="0" smtClean="0"/>
          </a:p>
          <a:p>
            <a:r>
              <a:rPr lang="en-US" dirty="0" smtClean="0"/>
              <a:t>Freight Opportunities</a:t>
            </a:r>
          </a:p>
          <a:p>
            <a:endParaRPr lang="en-US" dirty="0" smtClean="0"/>
          </a:p>
          <a:p>
            <a:r>
              <a:rPr lang="en-US" dirty="0" smtClean="0"/>
              <a:t>Looking ahead</a:t>
            </a:r>
          </a:p>
        </p:txBody>
      </p:sp>
      <p:sp>
        <p:nvSpPr>
          <p:cNvPr id="3" name="Title 2"/>
          <p:cNvSpPr>
            <a:spLocks noGrp="1"/>
          </p:cNvSpPr>
          <p:nvPr>
            <p:ph type="title"/>
          </p:nvPr>
        </p:nvSpPr>
        <p:spPr>
          <a:xfrm>
            <a:off x="457200" y="533400"/>
            <a:ext cx="8229600" cy="914400"/>
          </a:xfrm>
        </p:spPr>
        <p:txBody>
          <a:bodyPr/>
          <a:lstStyle/>
          <a:p>
            <a:pPr>
              <a:defRPr/>
            </a:pPr>
            <a:r>
              <a:rPr lang="en-US" dirty="0" smtClean="0"/>
              <a:t>Overview of presentation</a:t>
            </a:r>
            <a:endParaRPr lang="en-US" dirty="0"/>
          </a:p>
        </p:txBody>
      </p:sp>
      <p:sp>
        <p:nvSpPr>
          <p:cNvPr id="4" name="Slide Number Placeholder 3"/>
          <p:cNvSpPr>
            <a:spLocks noGrp="1"/>
          </p:cNvSpPr>
          <p:nvPr>
            <p:ph type="sldNum" sz="quarter" idx="10"/>
          </p:nvPr>
        </p:nvSpPr>
        <p:spPr/>
        <p:txBody>
          <a:bodyPr/>
          <a:lstStyle/>
          <a:p>
            <a:pPr>
              <a:defRPr/>
            </a:pPr>
            <a:fld id="{7E0922AE-9D08-4FD0-99BF-E5B424A18ACB}" type="slidenum">
              <a:rPr lang="en-US"/>
              <a:pPr>
                <a:defRPr/>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1"/>
          <p:cNvSpPr>
            <a:spLocks noGrp="1"/>
          </p:cNvSpPr>
          <p:nvPr>
            <p:ph idx="1"/>
          </p:nvPr>
        </p:nvSpPr>
        <p:spPr/>
        <p:txBody>
          <a:bodyPr/>
          <a:lstStyle/>
          <a:p>
            <a:r>
              <a:rPr lang="en-US" dirty="0" smtClean="0"/>
              <a:t>FRPP </a:t>
            </a:r>
            <a:r>
              <a:rPr lang="en-US" u="sng" dirty="0" smtClean="0"/>
              <a:t>grants</a:t>
            </a:r>
            <a:r>
              <a:rPr lang="en-US" dirty="0" smtClean="0"/>
              <a:t> help preserve rail service and can cover up to: </a:t>
            </a:r>
          </a:p>
          <a:p>
            <a:pPr>
              <a:buNone/>
            </a:pPr>
            <a:endParaRPr lang="en-US" dirty="0" smtClean="0"/>
          </a:p>
          <a:p>
            <a:pPr lvl="1"/>
            <a:r>
              <a:rPr lang="en-US" sz="2400" dirty="0" smtClean="0"/>
              <a:t>100 percent of land acquisition costs</a:t>
            </a:r>
          </a:p>
          <a:p>
            <a:pPr lvl="1"/>
            <a:endParaRPr lang="en-US" sz="2400" dirty="0" smtClean="0"/>
          </a:p>
          <a:p>
            <a:pPr lvl="1"/>
            <a:r>
              <a:rPr lang="en-US" sz="2400" dirty="0" smtClean="0"/>
              <a:t>80 percent of improvement acquisition costs, rehabilitation or construction costs</a:t>
            </a:r>
          </a:p>
          <a:p>
            <a:pPr lvl="1"/>
            <a:endParaRPr lang="en-US" sz="2400" dirty="0" smtClean="0"/>
          </a:p>
          <a:p>
            <a:pPr lvl="1"/>
            <a:r>
              <a:rPr lang="en-US" sz="2400" dirty="0" smtClean="0"/>
              <a:t>Funded through state bonding</a:t>
            </a:r>
          </a:p>
          <a:p>
            <a:pPr lvl="1">
              <a:buNone/>
            </a:pPr>
            <a:endParaRPr lang="en-US" sz="2400" dirty="0" smtClean="0"/>
          </a:p>
          <a:p>
            <a:pPr lvl="1"/>
            <a:endParaRPr lang="en-US" dirty="0" smtClean="0"/>
          </a:p>
          <a:p>
            <a:pPr lvl="1">
              <a:buNone/>
            </a:pPr>
            <a:endParaRPr lang="en-US" dirty="0" smtClean="0"/>
          </a:p>
          <a:p>
            <a:pPr>
              <a:buNone/>
            </a:pPr>
            <a:endParaRPr lang="en-US" dirty="0" smtClean="0"/>
          </a:p>
        </p:txBody>
      </p:sp>
      <p:sp>
        <p:nvSpPr>
          <p:cNvPr id="3" name="Title 2"/>
          <p:cNvSpPr>
            <a:spLocks noGrp="1"/>
          </p:cNvSpPr>
          <p:nvPr>
            <p:ph type="title"/>
          </p:nvPr>
        </p:nvSpPr>
        <p:spPr/>
        <p:txBody>
          <a:bodyPr>
            <a:normAutofit fontScale="90000"/>
          </a:bodyPr>
          <a:lstStyle/>
          <a:p>
            <a:pPr>
              <a:defRPr/>
            </a:pPr>
            <a:r>
              <a:rPr lang="en-US" dirty="0" smtClean="0"/>
              <a:t>Freight Rail Preservation Program</a:t>
            </a:r>
            <a:endParaRPr lang="en-US" dirty="0"/>
          </a:p>
        </p:txBody>
      </p:sp>
      <p:sp>
        <p:nvSpPr>
          <p:cNvPr id="4" name="Slide Number Placeholder 3"/>
          <p:cNvSpPr>
            <a:spLocks noGrp="1"/>
          </p:cNvSpPr>
          <p:nvPr>
            <p:ph type="sldNum" sz="quarter" idx="10"/>
          </p:nvPr>
        </p:nvSpPr>
        <p:spPr/>
        <p:txBody>
          <a:bodyPr/>
          <a:lstStyle/>
          <a:p>
            <a:pPr>
              <a:defRPr/>
            </a:pPr>
            <a:fld id="{B26D5144-BC39-4ABE-8D08-25D35D1827C4}" type="slidenum">
              <a:rPr lang="en-US" smtClean="0"/>
              <a:pPr>
                <a:defRPr/>
              </a:pPr>
              <a:t>20</a:t>
            </a:fld>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1"/>
          <p:cNvSpPr>
            <a:spLocks noGrp="1"/>
          </p:cNvSpPr>
          <p:nvPr>
            <p:ph idx="1"/>
          </p:nvPr>
        </p:nvSpPr>
        <p:spPr/>
        <p:txBody>
          <a:bodyPr/>
          <a:lstStyle/>
          <a:p>
            <a:r>
              <a:rPr lang="en-US" dirty="0" smtClean="0"/>
              <a:t>Since 1980, about $175 million in FRPP grants awarded for over 75 rail acquisition/rehabilitation projects</a:t>
            </a:r>
          </a:p>
          <a:p>
            <a:endParaRPr lang="en-US" dirty="0" smtClean="0"/>
          </a:p>
          <a:p>
            <a:r>
              <a:rPr lang="en-US" dirty="0" smtClean="0"/>
              <a:t>Budget: $52 million in bonding for 2013-15 state budget</a:t>
            </a:r>
          </a:p>
          <a:p>
            <a:endParaRPr lang="en-US" dirty="0" smtClean="0"/>
          </a:p>
          <a:p>
            <a:r>
              <a:rPr lang="en-US" dirty="0" smtClean="0"/>
              <a:t>Local involvement crucial</a:t>
            </a:r>
          </a:p>
          <a:p>
            <a:endParaRPr lang="en-US" dirty="0" smtClean="0"/>
          </a:p>
          <a:p>
            <a:endParaRPr lang="en-US" dirty="0" smtClean="0"/>
          </a:p>
          <a:p>
            <a:endParaRPr lang="en-US" dirty="0" smtClean="0"/>
          </a:p>
          <a:p>
            <a:pPr lvl="1"/>
            <a:endParaRPr lang="en-US" dirty="0" smtClean="0"/>
          </a:p>
          <a:p>
            <a:pPr lvl="1"/>
            <a:endParaRPr lang="en-US" dirty="0" smtClean="0"/>
          </a:p>
          <a:p>
            <a:pPr lvl="1">
              <a:buNone/>
            </a:pPr>
            <a:endParaRPr lang="en-US" dirty="0" smtClean="0"/>
          </a:p>
          <a:p>
            <a:pPr>
              <a:buNone/>
            </a:pPr>
            <a:endParaRPr lang="en-US" dirty="0" smtClean="0"/>
          </a:p>
        </p:txBody>
      </p:sp>
      <p:sp>
        <p:nvSpPr>
          <p:cNvPr id="3" name="Title 2"/>
          <p:cNvSpPr>
            <a:spLocks noGrp="1"/>
          </p:cNvSpPr>
          <p:nvPr>
            <p:ph type="title"/>
          </p:nvPr>
        </p:nvSpPr>
        <p:spPr/>
        <p:txBody>
          <a:bodyPr>
            <a:normAutofit fontScale="90000"/>
          </a:bodyPr>
          <a:lstStyle/>
          <a:p>
            <a:pPr>
              <a:defRPr/>
            </a:pPr>
            <a:r>
              <a:rPr lang="en-US" dirty="0" smtClean="0"/>
              <a:t>Freight Rail Preservation Program</a:t>
            </a:r>
            <a:endParaRPr lang="en-US" dirty="0"/>
          </a:p>
        </p:txBody>
      </p:sp>
      <p:sp>
        <p:nvSpPr>
          <p:cNvPr id="4" name="Slide Number Placeholder 3"/>
          <p:cNvSpPr>
            <a:spLocks noGrp="1"/>
          </p:cNvSpPr>
          <p:nvPr>
            <p:ph type="sldNum" sz="quarter" idx="10"/>
          </p:nvPr>
        </p:nvSpPr>
        <p:spPr/>
        <p:txBody>
          <a:bodyPr/>
          <a:lstStyle/>
          <a:p>
            <a:pPr>
              <a:defRPr/>
            </a:pPr>
            <a:fld id="{B26D5144-BC39-4ABE-8D08-25D35D1827C4}" type="slidenum">
              <a:rPr lang="en-US" smtClean="0"/>
              <a:pPr>
                <a:defRPr/>
              </a:pPr>
              <a:t>21</a:t>
            </a:fld>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My Pictures\July 8, 2002 (7).jpg"/>
          <p:cNvPicPr>
            <a:picLocks noChangeAspect="1" noChangeArrowheads="1"/>
          </p:cNvPicPr>
          <p:nvPr/>
        </p:nvPicPr>
        <p:blipFill>
          <a:blip r:embed="rId3" cstate="print"/>
          <a:srcRect r="4124"/>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0" y="0"/>
          <a:ext cx="9144000" cy="6858000"/>
        </p:xfrm>
        <a:graphic>
          <a:graphicData uri="http://schemas.openxmlformats.org/presentationml/2006/ole">
            <p:oleObj spid="_x0000_s1026" name="Photo Editor Photo" r:id="rId4" imgW="12193702" imgH="9142857" progId="">
              <p:embed/>
            </p:oleObj>
          </a:graphicData>
        </a:graphic>
      </p:graphicFrame>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1"/>
          <p:cNvSpPr>
            <a:spLocks noGrp="1"/>
          </p:cNvSpPr>
          <p:nvPr>
            <p:ph idx="1"/>
          </p:nvPr>
        </p:nvSpPr>
        <p:spPr>
          <a:xfrm>
            <a:off x="457200" y="1676400"/>
            <a:ext cx="8534400" cy="3873500"/>
          </a:xfrm>
        </p:spPr>
        <p:txBody>
          <a:bodyPr/>
          <a:lstStyle/>
          <a:p>
            <a:r>
              <a:rPr lang="en-US" dirty="0" smtClean="0"/>
              <a:t>FRIIP </a:t>
            </a:r>
            <a:r>
              <a:rPr lang="en-US" u="sng" dirty="0" smtClean="0"/>
              <a:t>loans</a:t>
            </a:r>
            <a:r>
              <a:rPr lang="en-US" dirty="0" smtClean="0"/>
              <a:t> are designed to improve rail service and can cover up to 100 percent of project costs to:</a:t>
            </a:r>
          </a:p>
          <a:p>
            <a:pPr lvl="1"/>
            <a:r>
              <a:rPr lang="en-US" sz="2400" dirty="0" smtClean="0"/>
              <a:t>Connect an industry to the national rail system</a:t>
            </a:r>
          </a:p>
          <a:p>
            <a:pPr lvl="1"/>
            <a:endParaRPr lang="en-US" sz="2400" dirty="0" smtClean="0"/>
          </a:p>
          <a:p>
            <a:pPr lvl="1"/>
            <a:r>
              <a:rPr lang="en-US" sz="2400" dirty="0" smtClean="0"/>
              <a:t>Enhance efficiency, safety, intermodal movement</a:t>
            </a:r>
          </a:p>
          <a:p>
            <a:pPr lvl="1"/>
            <a:endParaRPr lang="en-US" sz="2400" dirty="0" smtClean="0"/>
          </a:p>
          <a:p>
            <a:pPr lvl="1"/>
            <a:r>
              <a:rPr lang="en-US" sz="2400" dirty="0" smtClean="0"/>
              <a:t>Line rehabilitation</a:t>
            </a:r>
          </a:p>
          <a:p>
            <a:pPr lvl="1"/>
            <a:endParaRPr lang="en-US" sz="2400" dirty="0" smtClean="0"/>
          </a:p>
          <a:p>
            <a:pPr lvl="1"/>
            <a:r>
              <a:rPr lang="en-US" sz="2400" dirty="0" smtClean="0"/>
              <a:t>Strengthen the economy</a:t>
            </a:r>
          </a:p>
          <a:p>
            <a:pPr lvl="1"/>
            <a:endParaRPr lang="en-US" sz="2400" dirty="0" smtClean="0"/>
          </a:p>
          <a:p>
            <a:pPr lvl="1">
              <a:buNone/>
            </a:pPr>
            <a:endParaRPr lang="en-US" sz="2400" dirty="0" smtClean="0"/>
          </a:p>
        </p:txBody>
      </p:sp>
      <p:sp>
        <p:nvSpPr>
          <p:cNvPr id="3" name="Title 2"/>
          <p:cNvSpPr>
            <a:spLocks noGrp="1"/>
          </p:cNvSpPr>
          <p:nvPr>
            <p:ph type="title"/>
          </p:nvPr>
        </p:nvSpPr>
        <p:spPr/>
        <p:txBody>
          <a:bodyPr>
            <a:normAutofit fontScale="90000"/>
          </a:bodyPr>
          <a:lstStyle/>
          <a:p>
            <a:pPr>
              <a:defRPr/>
            </a:pPr>
            <a:r>
              <a:rPr lang="en-US" dirty="0" smtClean="0"/>
              <a:t>Freight Rail Infrastructure Improvement Program</a:t>
            </a:r>
            <a:endParaRPr lang="en-US" dirty="0"/>
          </a:p>
        </p:txBody>
      </p:sp>
      <p:sp>
        <p:nvSpPr>
          <p:cNvPr id="4" name="Slide Number Placeholder 3"/>
          <p:cNvSpPr>
            <a:spLocks noGrp="1"/>
          </p:cNvSpPr>
          <p:nvPr>
            <p:ph type="sldNum" sz="quarter" idx="10"/>
          </p:nvPr>
        </p:nvSpPr>
        <p:spPr/>
        <p:txBody>
          <a:bodyPr/>
          <a:lstStyle/>
          <a:p>
            <a:pPr>
              <a:defRPr/>
            </a:pPr>
            <a:fld id="{B26D5144-BC39-4ABE-8D08-25D35D1827C4}" type="slidenum">
              <a:rPr lang="en-US" smtClean="0"/>
              <a:pPr>
                <a:defRPr/>
              </a:pPr>
              <a:t>24</a:t>
            </a:fld>
            <a:endParaRPr lang="en-US" dirty="0"/>
          </a:p>
        </p:txBody>
      </p:sp>
      <p:pic>
        <p:nvPicPr>
          <p:cNvPr id="5" name="Picture 12" descr="X:\OPA\photo\Economic\Interviews\Badger State Ethanol\08270011.JPG"/>
          <p:cNvPicPr>
            <a:picLocks noChangeAspect="1" noChangeArrowheads="1"/>
          </p:cNvPicPr>
          <p:nvPr/>
        </p:nvPicPr>
        <p:blipFill>
          <a:blip r:embed="rId3" cstate="print"/>
          <a:srcRect/>
          <a:stretch>
            <a:fillRect/>
          </a:stretch>
        </p:blipFill>
        <p:spPr bwMode="auto">
          <a:xfrm>
            <a:off x="5486400" y="3886200"/>
            <a:ext cx="2667000" cy="1981200"/>
          </a:xfrm>
          <a:prstGeom prst="rect">
            <a:avLst/>
          </a:prstGeom>
          <a:noFill/>
          <a:ln w="9525">
            <a:solidFill>
              <a:srgbClr val="FF0000"/>
            </a:solid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1"/>
          <p:cNvSpPr>
            <a:spLocks noGrp="1"/>
          </p:cNvSpPr>
          <p:nvPr>
            <p:ph idx="1"/>
          </p:nvPr>
        </p:nvSpPr>
        <p:spPr>
          <a:xfrm>
            <a:off x="457200" y="1676400"/>
            <a:ext cx="8534400" cy="3873500"/>
          </a:xfrm>
        </p:spPr>
        <p:txBody>
          <a:bodyPr/>
          <a:lstStyle/>
          <a:p>
            <a:endParaRPr lang="en-US" sz="2400" dirty="0" smtClean="0"/>
          </a:p>
          <a:p>
            <a:r>
              <a:rPr lang="en-US" sz="2400" dirty="0" smtClean="0"/>
              <a:t>FRIIP low-interest loans repaid within 10 years</a:t>
            </a:r>
          </a:p>
          <a:p>
            <a:endParaRPr lang="en-US" sz="2400" dirty="0" smtClean="0"/>
          </a:p>
          <a:p>
            <a:r>
              <a:rPr lang="en-US" sz="2400" dirty="0" smtClean="0"/>
              <a:t>Since 1992, $119 million in FRIIP loans for about 100 projects</a:t>
            </a:r>
          </a:p>
          <a:p>
            <a:endParaRPr lang="en-US" sz="2400" dirty="0" smtClean="0"/>
          </a:p>
          <a:p>
            <a:r>
              <a:rPr lang="en-US" sz="2400" dirty="0" smtClean="0"/>
              <a:t>Budget:  about $5.5 million annually based on repayment of prior loans</a:t>
            </a:r>
          </a:p>
          <a:p>
            <a:endParaRPr lang="en-US" sz="2400" dirty="0" smtClean="0"/>
          </a:p>
          <a:p>
            <a:pPr lvl="1"/>
            <a:endParaRPr lang="en-US" sz="2400" dirty="0" smtClean="0"/>
          </a:p>
        </p:txBody>
      </p:sp>
      <p:sp>
        <p:nvSpPr>
          <p:cNvPr id="3" name="Title 2"/>
          <p:cNvSpPr>
            <a:spLocks noGrp="1"/>
          </p:cNvSpPr>
          <p:nvPr>
            <p:ph type="title"/>
          </p:nvPr>
        </p:nvSpPr>
        <p:spPr/>
        <p:txBody>
          <a:bodyPr>
            <a:normAutofit fontScale="90000"/>
          </a:bodyPr>
          <a:lstStyle/>
          <a:p>
            <a:pPr>
              <a:defRPr/>
            </a:pPr>
            <a:r>
              <a:rPr lang="en-US" dirty="0" smtClean="0"/>
              <a:t>Freight Rail Infrastructure Improvement Program</a:t>
            </a:r>
            <a:endParaRPr lang="en-US" dirty="0"/>
          </a:p>
        </p:txBody>
      </p:sp>
      <p:sp>
        <p:nvSpPr>
          <p:cNvPr id="4" name="Slide Number Placeholder 3"/>
          <p:cNvSpPr>
            <a:spLocks noGrp="1"/>
          </p:cNvSpPr>
          <p:nvPr>
            <p:ph type="sldNum" sz="quarter" idx="10"/>
          </p:nvPr>
        </p:nvSpPr>
        <p:spPr/>
        <p:txBody>
          <a:bodyPr/>
          <a:lstStyle/>
          <a:p>
            <a:pPr>
              <a:defRPr/>
            </a:pPr>
            <a:fld id="{B26D5144-BC39-4ABE-8D08-25D35D1827C4}" type="slidenum">
              <a:rPr lang="en-US" smtClean="0"/>
              <a:pPr>
                <a:defRPr/>
              </a:pPr>
              <a:t>25</a:t>
            </a:fld>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U:\PowerPoint\Didion Cambria.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38100">
            <a:solidFill>
              <a:srgbClr val="000000"/>
            </a:solidFill>
            <a:miter lim="800000"/>
            <a:headEnd/>
            <a:tailEnd/>
          </a:ln>
        </p:spPr>
      </p:pic>
      <p:sp>
        <p:nvSpPr>
          <p:cNvPr id="22531" name="Text Box 3"/>
          <p:cNvSpPr txBox="1">
            <a:spLocks noChangeArrowheads="1"/>
          </p:cNvSpPr>
          <p:nvPr/>
        </p:nvSpPr>
        <p:spPr bwMode="auto">
          <a:xfrm>
            <a:off x="533400" y="609600"/>
            <a:ext cx="3124200" cy="822325"/>
          </a:xfrm>
          <a:prstGeom prst="rect">
            <a:avLst/>
          </a:prstGeom>
          <a:noFill/>
          <a:ln w="12700">
            <a:noFill/>
            <a:miter lim="800000"/>
            <a:headEnd/>
            <a:tailEnd/>
          </a:ln>
        </p:spPr>
        <p:txBody>
          <a:bodyPr>
            <a:spAutoFit/>
          </a:bodyPr>
          <a:lstStyle/>
          <a:p>
            <a:pPr algn="l">
              <a:spcBef>
                <a:spcPct val="50000"/>
              </a:spcBef>
            </a:pPr>
            <a:r>
              <a:rPr lang="en-US" dirty="0"/>
              <a:t>Didion Milling, near Cambria, WI</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a:t>
            </a:r>
            <a:r>
              <a:rPr lang="en-US" dirty="0" smtClean="0"/>
              <a:t>ssists </a:t>
            </a:r>
            <a:r>
              <a:rPr lang="en-US" dirty="0" smtClean="0"/>
              <a:t>harbor communities along the Great Lakes and Mississippi River in maintaining and improving waterborne </a:t>
            </a:r>
            <a:r>
              <a:rPr lang="en-US" dirty="0" smtClean="0"/>
              <a:t>commerce</a:t>
            </a:r>
            <a:endParaRPr lang="en-US" dirty="0" smtClean="0"/>
          </a:p>
          <a:p>
            <a:endParaRPr lang="en-US" dirty="0" smtClean="0"/>
          </a:p>
          <a:p>
            <a:r>
              <a:rPr lang="en-US" dirty="0" smtClean="0"/>
              <a:t>Port projects typically include dock reconstruction, mooring structure replacement, dredging, and the construction of facilities to hold dredged </a:t>
            </a:r>
            <a:r>
              <a:rPr lang="en-US" dirty="0" smtClean="0"/>
              <a:t>material</a:t>
            </a:r>
            <a:endParaRPr lang="en-US" dirty="0"/>
          </a:p>
        </p:txBody>
      </p:sp>
      <p:sp>
        <p:nvSpPr>
          <p:cNvPr id="3" name="Title 2"/>
          <p:cNvSpPr>
            <a:spLocks noGrp="1"/>
          </p:cNvSpPr>
          <p:nvPr>
            <p:ph type="title"/>
          </p:nvPr>
        </p:nvSpPr>
        <p:spPr/>
        <p:txBody>
          <a:bodyPr/>
          <a:lstStyle/>
          <a:p>
            <a:r>
              <a:rPr lang="en-US" dirty="0" smtClean="0"/>
              <a:t>Harbor Assistance Program</a:t>
            </a:r>
            <a:endParaRPr lang="en-US"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27</a:t>
            </a:fld>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STP-Freight </a:t>
            </a:r>
            <a:r>
              <a:rPr lang="en-US" dirty="0" smtClean="0"/>
              <a:t>allocates federal funds over two years to complete projects that improve freight </a:t>
            </a:r>
            <a:r>
              <a:rPr lang="en-US" dirty="0" smtClean="0"/>
              <a:t>connections</a:t>
            </a:r>
            <a:endParaRPr lang="en-US" dirty="0" smtClean="0"/>
          </a:p>
          <a:p>
            <a:pPr>
              <a:buNone/>
            </a:pPr>
            <a:endParaRPr lang="en-US" dirty="0" smtClean="0"/>
          </a:p>
          <a:p>
            <a:r>
              <a:rPr lang="en-US" dirty="0" smtClean="0"/>
              <a:t>Governor Walker announced STP-Freight Pilot on September 17, 2013 </a:t>
            </a:r>
          </a:p>
          <a:p>
            <a:pPr lvl="1"/>
            <a:r>
              <a:rPr lang="en-US" dirty="0" smtClean="0"/>
              <a:t>Seven projects totaling $9.5 million approved</a:t>
            </a:r>
          </a:p>
          <a:p>
            <a:pPr lvl="1"/>
            <a:r>
              <a:rPr lang="en-US" dirty="0" smtClean="0"/>
              <a:t>First project completed in Baraboo – ribbon cutting today</a:t>
            </a:r>
          </a:p>
          <a:p>
            <a:endParaRPr lang="en-US" dirty="0"/>
          </a:p>
        </p:txBody>
      </p:sp>
      <p:sp>
        <p:nvSpPr>
          <p:cNvPr id="3" name="Title 2"/>
          <p:cNvSpPr>
            <a:spLocks noGrp="1"/>
          </p:cNvSpPr>
          <p:nvPr>
            <p:ph type="title"/>
          </p:nvPr>
        </p:nvSpPr>
        <p:spPr/>
        <p:txBody>
          <a:bodyPr>
            <a:normAutofit fontScale="90000"/>
          </a:bodyPr>
          <a:lstStyle/>
          <a:p>
            <a:r>
              <a:rPr lang="en-US" dirty="0" smtClean="0"/>
              <a:t>Surface Transportation Program -Freight</a:t>
            </a:r>
            <a:endParaRPr lang="en-US"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28</a:t>
            </a:fld>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WisDOT annually invests approximately $1 billion in 350 highway and bridge </a:t>
            </a:r>
            <a:r>
              <a:rPr lang="en-US" dirty="0" smtClean="0"/>
              <a:t>projects</a:t>
            </a:r>
            <a:endParaRPr lang="en-US" dirty="0"/>
          </a:p>
        </p:txBody>
      </p:sp>
      <p:sp>
        <p:nvSpPr>
          <p:cNvPr id="3" name="Title 2"/>
          <p:cNvSpPr>
            <a:spLocks noGrp="1"/>
          </p:cNvSpPr>
          <p:nvPr>
            <p:ph type="title"/>
          </p:nvPr>
        </p:nvSpPr>
        <p:spPr/>
        <p:txBody>
          <a:bodyPr>
            <a:normAutofit fontScale="90000"/>
          </a:bodyPr>
          <a:lstStyle/>
          <a:p>
            <a:r>
              <a:rPr lang="en-US" dirty="0" smtClean="0"/>
              <a:t>Highway and Bridge Investments</a:t>
            </a:r>
            <a:endParaRPr lang="en-US"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29</a:t>
            </a:fld>
            <a:endParaRPr lang="en-US" dirty="0"/>
          </a:p>
        </p:txBody>
      </p:sp>
      <p:pic>
        <p:nvPicPr>
          <p:cNvPr id="59394" name="Picture 2"/>
          <p:cNvPicPr>
            <a:picLocks noChangeAspect="1" noChangeArrowheads="1"/>
          </p:cNvPicPr>
          <p:nvPr/>
        </p:nvPicPr>
        <p:blipFill>
          <a:blip r:embed="rId3" cstate="print"/>
          <a:srcRect l="17143" t="23619" r="54762" b="41333"/>
          <a:stretch>
            <a:fillRect/>
          </a:stretch>
        </p:blipFill>
        <p:spPr bwMode="auto">
          <a:xfrm>
            <a:off x="533400" y="2590800"/>
            <a:ext cx="4007126" cy="3124200"/>
          </a:xfrm>
          <a:prstGeom prst="rect">
            <a:avLst/>
          </a:prstGeom>
          <a:noFill/>
          <a:ln w="9525">
            <a:noFill/>
            <a:miter lim="800000"/>
            <a:headEnd/>
            <a:tailEnd/>
          </a:ln>
        </p:spPr>
      </p:pic>
      <p:pic>
        <p:nvPicPr>
          <p:cNvPr id="59395" name="Picture 3"/>
          <p:cNvPicPr>
            <a:picLocks noChangeAspect="1" noChangeArrowheads="1"/>
          </p:cNvPicPr>
          <p:nvPr/>
        </p:nvPicPr>
        <p:blipFill>
          <a:blip r:embed="rId4" cstate="print"/>
          <a:srcRect l="16667" t="22857" r="54762" b="41333"/>
          <a:stretch>
            <a:fillRect/>
          </a:stretch>
        </p:blipFill>
        <p:spPr bwMode="auto">
          <a:xfrm>
            <a:off x="4648200" y="2590800"/>
            <a:ext cx="4114800"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1"/>
          <p:cNvSpPr>
            <a:spLocks noGrp="1"/>
          </p:cNvSpPr>
          <p:nvPr>
            <p:ph idx="1"/>
          </p:nvPr>
        </p:nvSpPr>
        <p:spPr>
          <a:xfrm>
            <a:off x="457200" y="1676400"/>
            <a:ext cx="8229600" cy="4267200"/>
          </a:xfrm>
        </p:spPr>
        <p:txBody>
          <a:bodyPr/>
          <a:lstStyle/>
          <a:p>
            <a:r>
              <a:rPr lang="en-US" dirty="0" smtClean="0"/>
              <a:t>Governor’s Fourth Annual Freight Industry Summit</a:t>
            </a:r>
          </a:p>
          <a:p>
            <a:pPr lvl="1"/>
            <a:r>
              <a:rPr lang="en-US" dirty="0" smtClean="0"/>
              <a:t>August 14, 2014 in Appleton, WI</a:t>
            </a:r>
          </a:p>
          <a:p>
            <a:endParaRPr lang="en-US" dirty="0" smtClean="0"/>
          </a:p>
          <a:p>
            <a:r>
              <a:rPr lang="en-US" dirty="0" smtClean="0"/>
              <a:t>Annual WisDOT Fall Freight Rail Conference </a:t>
            </a:r>
          </a:p>
          <a:p>
            <a:pPr lvl="1"/>
            <a:r>
              <a:rPr lang="en-US" dirty="0" smtClean="0"/>
              <a:t>Nov. </a:t>
            </a:r>
            <a:r>
              <a:rPr lang="en-US" dirty="0" smtClean="0"/>
              <a:t>12, 2014 </a:t>
            </a:r>
            <a:r>
              <a:rPr lang="en-US" dirty="0" smtClean="0"/>
              <a:t>in Madison, WI</a:t>
            </a:r>
          </a:p>
          <a:p>
            <a:endParaRPr lang="en-US" dirty="0" smtClean="0"/>
          </a:p>
          <a:p>
            <a:r>
              <a:rPr lang="en-US" dirty="0" smtClean="0"/>
              <a:t>Creating a “freight-friendly” Wisconsin</a:t>
            </a:r>
          </a:p>
          <a:p>
            <a:endParaRPr lang="en-US" dirty="0" smtClean="0"/>
          </a:p>
          <a:p>
            <a:r>
              <a:rPr lang="en-US" dirty="0" smtClean="0"/>
              <a:t>Understanding business needs</a:t>
            </a:r>
          </a:p>
          <a:p>
            <a:endParaRPr lang="en-US" dirty="0" smtClean="0"/>
          </a:p>
          <a:p>
            <a:endParaRPr lang="en-US" dirty="0" smtClean="0"/>
          </a:p>
        </p:txBody>
      </p:sp>
      <p:sp>
        <p:nvSpPr>
          <p:cNvPr id="3" name="Title 2"/>
          <p:cNvSpPr>
            <a:spLocks noGrp="1"/>
          </p:cNvSpPr>
          <p:nvPr>
            <p:ph type="title"/>
          </p:nvPr>
        </p:nvSpPr>
        <p:spPr/>
        <p:txBody>
          <a:bodyPr>
            <a:normAutofit/>
          </a:bodyPr>
          <a:lstStyle/>
          <a:p>
            <a:pPr>
              <a:defRPr/>
            </a:pPr>
            <a:r>
              <a:rPr lang="en-US" dirty="0" smtClean="0"/>
              <a:t>Commitment to </a:t>
            </a:r>
            <a:r>
              <a:rPr lang="en-US" dirty="0" smtClean="0"/>
              <a:t>Freight</a:t>
            </a:r>
            <a:endParaRPr lang="en-US" dirty="0"/>
          </a:p>
        </p:txBody>
      </p:sp>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Looking Ahead</a:t>
            </a:r>
            <a:endParaRPr lang="en-US" dirty="0"/>
          </a:p>
        </p:txBody>
      </p:sp>
      <p:sp>
        <p:nvSpPr>
          <p:cNvPr id="2" name="Content Placeholder 1"/>
          <p:cNvSpPr>
            <a:spLocks noGrp="1"/>
          </p:cNvSpPr>
          <p:nvPr>
            <p:ph sz="quarter" idx="2"/>
          </p:nvPr>
        </p:nvSpPr>
        <p:spPr/>
        <p:txBody>
          <a:bodyPr/>
          <a:lstStyle/>
          <a:p>
            <a:r>
              <a:rPr lang="en-US" dirty="0" smtClean="0"/>
              <a:t>Continue building partnerships</a:t>
            </a:r>
          </a:p>
          <a:p>
            <a:pPr>
              <a:buNone/>
            </a:pPr>
            <a:endParaRPr lang="en-US" dirty="0" smtClean="0"/>
          </a:p>
          <a:p>
            <a:r>
              <a:rPr lang="en-US" dirty="0" smtClean="0"/>
              <a:t>MAPSS </a:t>
            </a:r>
            <a:r>
              <a:rPr lang="en-US" dirty="0" smtClean="0"/>
              <a:t>emphasis</a:t>
            </a:r>
          </a:p>
          <a:p>
            <a:pPr lvl="1"/>
            <a:r>
              <a:rPr lang="en-US" dirty="0" smtClean="0"/>
              <a:t>Specific measures to track </a:t>
            </a:r>
            <a:r>
              <a:rPr lang="en-US" dirty="0" smtClean="0"/>
              <a:t>reliability and </a:t>
            </a:r>
            <a:r>
              <a:rPr lang="en-US" dirty="0" smtClean="0"/>
              <a:t>delay</a:t>
            </a:r>
            <a:endParaRPr lang="en-US" dirty="0"/>
          </a:p>
        </p:txBody>
      </p:sp>
      <p:sp>
        <p:nvSpPr>
          <p:cNvPr id="6" name="Content Placeholder 5"/>
          <p:cNvSpPr>
            <a:spLocks noGrp="1"/>
          </p:cNvSpPr>
          <p:nvPr>
            <p:ph sz="quarter" idx="4"/>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30</a:t>
            </a:fld>
            <a:endParaRPr lang="en-US" dirty="0"/>
          </a:p>
        </p:txBody>
      </p:sp>
      <p:pic>
        <p:nvPicPr>
          <p:cNvPr id="50177" name="Picture 1"/>
          <p:cNvPicPr>
            <a:picLocks noChangeAspect="1" noChangeArrowheads="1"/>
          </p:cNvPicPr>
          <p:nvPr/>
        </p:nvPicPr>
        <p:blipFill>
          <a:blip r:embed="rId3" cstate="print"/>
          <a:srcRect l="12381" t="17524" r="40000" b="20762"/>
          <a:stretch>
            <a:fillRect/>
          </a:stretch>
        </p:blipFill>
        <p:spPr bwMode="auto">
          <a:xfrm>
            <a:off x="4267200" y="1447800"/>
            <a:ext cx="4876800" cy="403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Safe, adequate parking</a:t>
            </a:r>
          </a:p>
          <a:p>
            <a:r>
              <a:rPr lang="en-US" dirty="0" smtClean="0"/>
              <a:t>Inventory of current parking at rest areas/SWEFs</a:t>
            </a:r>
          </a:p>
          <a:p>
            <a:r>
              <a:rPr lang="en-US" dirty="0" smtClean="0"/>
              <a:t>FHWA $1 million grant </a:t>
            </a:r>
            <a:r>
              <a:rPr lang="en-US" dirty="0" smtClean="0"/>
              <a:t>pilot</a:t>
            </a:r>
            <a:endParaRPr lang="en-US" dirty="0" smtClean="0"/>
          </a:p>
          <a:p>
            <a:endParaRPr lang="en-US" dirty="0"/>
          </a:p>
        </p:txBody>
      </p:sp>
      <p:sp>
        <p:nvSpPr>
          <p:cNvPr id="3" name="Title 2"/>
          <p:cNvSpPr>
            <a:spLocks noGrp="1"/>
          </p:cNvSpPr>
          <p:nvPr>
            <p:ph type="title"/>
          </p:nvPr>
        </p:nvSpPr>
        <p:spPr/>
        <p:txBody>
          <a:bodyPr/>
          <a:lstStyle/>
          <a:p>
            <a:r>
              <a:rPr lang="en-US" dirty="0" smtClean="0"/>
              <a:t>Looking Ahead</a:t>
            </a:r>
            <a:endParaRPr lang="en-US"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31</a:t>
            </a:fld>
            <a:endParaRPr lang="en-US" dirty="0"/>
          </a:p>
        </p:txBody>
      </p:sp>
      <p:pic>
        <p:nvPicPr>
          <p:cNvPr id="5" name="Picture 4" descr="187_preview_HBI94_0228.jpg"/>
          <p:cNvPicPr>
            <a:picLocks noChangeAspect="1"/>
          </p:cNvPicPr>
          <p:nvPr/>
        </p:nvPicPr>
        <p:blipFill>
          <a:blip r:embed="rId3" cstate="print"/>
          <a:stretch>
            <a:fillRect/>
          </a:stretch>
        </p:blipFill>
        <p:spPr>
          <a:xfrm>
            <a:off x="799171" y="3200305"/>
            <a:ext cx="3696629" cy="2438496"/>
          </a:xfrm>
          <a:prstGeom prst="rect">
            <a:avLst/>
          </a:prstGeom>
        </p:spPr>
      </p:pic>
      <p:pic>
        <p:nvPicPr>
          <p:cNvPr id="6" name="Picture 5" descr="HBI94__0882.jpg"/>
          <p:cNvPicPr>
            <a:picLocks noChangeAspect="1"/>
          </p:cNvPicPr>
          <p:nvPr/>
        </p:nvPicPr>
        <p:blipFill>
          <a:blip r:embed="rId4" cstate="print"/>
          <a:stretch>
            <a:fillRect/>
          </a:stretch>
        </p:blipFill>
        <p:spPr>
          <a:xfrm>
            <a:off x="4572000" y="3200400"/>
            <a:ext cx="3810000" cy="243840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1"/>
          <p:cNvSpPr>
            <a:spLocks noGrp="1"/>
          </p:cNvSpPr>
          <p:nvPr>
            <p:ph idx="1"/>
          </p:nvPr>
        </p:nvSpPr>
        <p:spPr>
          <a:xfrm>
            <a:off x="457200" y="1676400"/>
            <a:ext cx="7315200" cy="3873500"/>
          </a:xfrm>
        </p:spPr>
        <p:txBody>
          <a:bodyPr/>
          <a:lstStyle/>
          <a:p>
            <a:r>
              <a:rPr lang="en-US" dirty="0" smtClean="0"/>
              <a:t>Shared interest in safe, efficient </a:t>
            </a:r>
            <a:r>
              <a:rPr lang="en-US" dirty="0" smtClean="0"/>
              <a:t>operations</a:t>
            </a:r>
            <a:endParaRPr lang="en-US" dirty="0" smtClean="0"/>
          </a:p>
          <a:p>
            <a:pPr>
              <a:buNone/>
            </a:pPr>
            <a:endParaRPr lang="en-US" dirty="0" smtClean="0"/>
          </a:p>
          <a:p>
            <a:r>
              <a:rPr lang="en-US" dirty="0" smtClean="0"/>
              <a:t>Common interest in freight and our ability to operate, </a:t>
            </a:r>
            <a:r>
              <a:rPr lang="en-US" dirty="0" smtClean="0"/>
              <a:t>grow</a:t>
            </a:r>
            <a:r>
              <a:rPr lang="en-US" dirty="0" smtClean="0"/>
              <a:t> and</a:t>
            </a:r>
            <a:r>
              <a:rPr lang="en-US" dirty="0" smtClean="0"/>
              <a:t> succeed</a:t>
            </a:r>
            <a:endParaRPr lang="en-US" dirty="0" smtClean="0"/>
          </a:p>
          <a:p>
            <a:endParaRPr lang="en-US" dirty="0" smtClean="0"/>
          </a:p>
          <a:p>
            <a:r>
              <a:rPr lang="en-US" dirty="0" smtClean="0"/>
              <a:t>Freight is vital to the economic climate in Milwaukee and throughout </a:t>
            </a:r>
            <a:r>
              <a:rPr lang="en-US" dirty="0" smtClean="0"/>
              <a:t>Wisconsin  </a:t>
            </a:r>
            <a:endParaRPr lang="en-US" dirty="0" smtClean="0"/>
          </a:p>
          <a:p>
            <a:endParaRPr lang="en-US" dirty="0" smtClean="0"/>
          </a:p>
          <a:p>
            <a:endParaRPr lang="en-US" dirty="0" smtClean="0"/>
          </a:p>
          <a:p>
            <a:endParaRPr lang="en-US" dirty="0" smtClean="0"/>
          </a:p>
        </p:txBody>
      </p:sp>
      <p:sp>
        <p:nvSpPr>
          <p:cNvPr id="3" name="Title 2"/>
          <p:cNvSpPr>
            <a:spLocks noGrp="1"/>
          </p:cNvSpPr>
          <p:nvPr>
            <p:ph type="title"/>
          </p:nvPr>
        </p:nvSpPr>
        <p:spPr/>
        <p:txBody>
          <a:bodyPr>
            <a:normAutofit/>
          </a:bodyPr>
          <a:lstStyle/>
          <a:p>
            <a:pPr>
              <a:defRPr/>
            </a:pPr>
            <a:r>
              <a:rPr lang="en-US" dirty="0" smtClean="0"/>
              <a:t>In </a:t>
            </a:r>
            <a:r>
              <a:rPr lang="en-US" dirty="0" smtClean="0"/>
              <a:t>Conclusion</a:t>
            </a:r>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C988B1B7-D240-4562-B2EB-FA711DA6F558}" type="slidenum">
              <a:rPr lang="en-US"/>
              <a:pPr>
                <a:defRPr/>
              </a:pPr>
              <a:t>32</a:t>
            </a:fld>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smtClean="0"/>
              <a:t>MAP-21encourages states to establish a freight advisory committee composed of a representative cross-section of public- and private-sector freight </a:t>
            </a:r>
            <a:r>
              <a:rPr lang="en-US" sz="2400" dirty="0" smtClean="0"/>
              <a:t>stakeholders</a:t>
            </a:r>
            <a:endParaRPr lang="en-US" sz="2400" dirty="0" smtClean="0"/>
          </a:p>
          <a:p>
            <a:endParaRPr lang="en-US" sz="2400" dirty="0" smtClean="0"/>
          </a:p>
          <a:p>
            <a:r>
              <a:rPr lang="en-US" sz="2400" dirty="0" smtClean="0"/>
              <a:t>Governor Walker announced the development of </a:t>
            </a:r>
            <a:r>
              <a:rPr lang="en-US" sz="2400" dirty="0" smtClean="0"/>
              <a:t>a </a:t>
            </a:r>
            <a:r>
              <a:rPr lang="en-US" sz="2400" dirty="0" smtClean="0"/>
              <a:t>Freight Advisory Committee at the 2014 Freight </a:t>
            </a:r>
            <a:r>
              <a:rPr lang="en-US" sz="2400" dirty="0" smtClean="0"/>
              <a:t>Summit</a:t>
            </a:r>
            <a:endParaRPr lang="en-US" sz="2400" dirty="0" smtClean="0"/>
          </a:p>
          <a:p>
            <a:endParaRPr lang="en-US" sz="2400" dirty="0" smtClean="0"/>
          </a:p>
          <a:p>
            <a:r>
              <a:rPr lang="en-US" sz="2400" dirty="0" smtClean="0"/>
              <a:t>1</a:t>
            </a:r>
            <a:r>
              <a:rPr lang="en-US" sz="2400" baseline="30000" dirty="0" smtClean="0"/>
              <a:t>st</a:t>
            </a:r>
            <a:r>
              <a:rPr lang="en-US" sz="2400" dirty="0" smtClean="0"/>
              <a:t> </a:t>
            </a:r>
            <a:r>
              <a:rPr lang="en-US" sz="2400" dirty="0" smtClean="0"/>
              <a:t>meeting </a:t>
            </a:r>
            <a:r>
              <a:rPr lang="en-US" sz="2400" dirty="0" smtClean="0"/>
              <a:t>will occur in early </a:t>
            </a:r>
            <a:r>
              <a:rPr lang="en-US" sz="2400" dirty="0" smtClean="0"/>
              <a:t>2015 </a:t>
            </a:r>
            <a:endParaRPr lang="en-US" sz="2400" dirty="0" smtClean="0"/>
          </a:p>
          <a:p>
            <a:endParaRPr lang="en-US" dirty="0" smtClean="0"/>
          </a:p>
          <a:p>
            <a:endParaRPr lang="en-US" dirty="0"/>
          </a:p>
        </p:txBody>
      </p:sp>
      <p:sp>
        <p:nvSpPr>
          <p:cNvPr id="3" name="Title 2"/>
          <p:cNvSpPr>
            <a:spLocks noGrp="1"/>
          </p:cNvSpPr>
          <p:nvPr>
            <p:ph type="title"/>
          </p:nvPr>
        </p:nvSpPr>
        <p:spPr/>
        <p:txBody>
          <a:bodyPr/>
          <a:lstStyle/>
          <a:p>
            <a:r>
              <a:rPr lang="en-US" dirty="0" smtClean="0"/>
              <a:t>Freight Advisory Committee</a:t>
            </a:r>
            <a:endParaRPr lang="en-US"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4</a:t>
            </a:fld>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62BF57A-7E98-406D-9F6C-AA55EAC75D86}" type="slidenum">
              <a:rPr lang="en-US"/>
              <a:pPr>
                <a:defRPr/>
              </a:pPr>
              <a:t>5</a:t>
            </a:fld>
            <a:endParaRPr lang="en-US" dirty="0"/>
          </a:p>
        </p:txBody>
      </p:sp>
      <p:sp>
        <p:nvSpPr>
          <p:cNvPr id="11" name="Content Placeholder 1"/>
          <p:cNvSpPr>
            <a:spLocks noGrp="1"/>
          </p:cNvSpPr>
          <p:nvPr>
            <p:ph idx="1"/>
          </p:nvPr>
        </p:nvSpPr>
        <p:spPr>
          <a:xfrm>
            <a:off x="5867400" y="381000"/>
            <a:ext cx="3276600" cy="5016500"/>
          </a:xfrm>
        </p:spPr>
        <p:txBody>
          <a:bodyPr/>
          <a:lstStyle/>
          <a:p>
            <a:pPr>
              <a:buNone/>
            </a:pPr>
            <a:r>
              <a:rPr lang="en-US" sz="2400" dirty="0" smtClean="0"/>
              <a:t>   </a:t>
            </a:r>
            <a:r>
              <a:rPr lang="en-US" sz="3200" b="1" dirty="0" smtClean="0">
                <a:solidFill>
                  <a:srgbClr val="213681"/>
                </a:solidFill>
              </a:rPr>
              <a:t>Multimodal Freight Network</a:t>
            </a:r>
          </a:p>
          <a:p>
            <a:pPr>
              <a:buNone/>
            </a:pPr>
            <a:endParaRPr lang="en-US" sz="2400" dirty="0" smtClean="0">
              <a:solidFill>
                <a:schemeClr val="accent1"/>
              </a:solidFill>
            </a:endParaRPr>
          </a:p>
          <a:p>
            <a:r>
              <a:rPr lang="en-US" sz="2400" dirty="0" smtClean="0"/>
              <a:t>Composed of highways, local roads, rail lines, ports and airports</a:t>
            </a:r>
          </a:p>
          <a:p>
            <a:endParaRPr lang="en-US" sz="2400" dirty="0" smtClean="0"/>
          </a:p>
          <a:p>
            <a:r>
              <a:rPr lang="en-US" sz="2400" dirty="0" smtClean="0"/>
              <a:t>The network will help prioritize Wisconsin’s freight transportation improvement activities</a:t>
            </a:r>
          </a:p>
          <a:p>
            <a:endParaRPr lang="en-US" sz="2400" dirty="0" smtClean="0"/>
          </a:p>
          <a:p>
            <a:pPr lvl="1"/>
            <a:endParaRPr lang="en-US" sz="2400" dirty="0" smtClean="0"/>
          </a:p>
        </p:txBody>
      </p:sp>
      <p:pic>
        <p:nvPicPr>
          <p:cNvPr id="5" name="Content Placeholder 4"/>
          <p:cNvPicPr>
            <a:picLocks/>
          </p:cNvPicPr>
          <p:nvPr/>
        </p:nvPicPr>
        <p:blipFill>
          <a:blip r:embed="rId3" cstate="print"/>
          <a:srcRect l="29006" t="9231" r="29756" b="5385"/>
          <a:stretch>
            <a:fillRect/>
          </a:stretch>
        </p:blipFill>
        <p:spPr bwMode="auto">
          <a:xfrm>
            <a:off x="304800" y="228600"/>
            <a:ext cx="5257800" cy="647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WisDOT </a:t>
            </a:r>
            <a:r>
              <a:rPr lang="en-US" dirty="0" smtClean="0"/>
              <a:t>received</a:t>
            </a:r>
            <a:r>
              <a:rPr lang="en-US" dirty="0" smtClean="0"/>
              <a:t> </a:t>
            </a:r>
            <a:r>
              <a:rPr lang="en-US" dirty="0" smtClean="0"/>
              <a:t>a Strategic Highway Research Program (SHRP 2) proof of concept pilot </a:t>
            </a:r>
            <a:r>
              <a:rPr lang="en-US" dirty="0" smtClean="0"/>
              <a:t>award</a:t>
            </a:r>
          </a:p>
          <a:p>
            <a:pPr>
              <a:buNone/>
            </a:pPr>
            <a:endParaRPr lang="en-US" dirty="0" smtClean="0"/>
          </a:p>
          <a:p>
            <a:r>
              <a:rPr lang="en-US" dirty="0" smtClean="0"/>
              <a:t>The project will</a:t>
            </a:r>
            <a:r>
              <a:rPr lang="en-US" dirty="0" smtClean="0"/>
              <a:t> </a:t>
            </a:r>
            <a:r>
              <a:rPr lang="en-US" dirty="0" smtClean="0"/>
              <a:t>develop a new freight model tool to support freight planning and freight-related project </a:t>
            </a:r>
            <a:r>
              <a:rPr lang="en-US" dirty="0" smtClean="0"/>
              <a:t>analysis</a:t>
            </a:r>
            <a:endParaRPr lang="en-US" dirty="0" smtClean="0"/>
          </a:p>
          <a:p>
            <a:endParaRPr lang="en-US" dirty="0" smtClean="0"/>
          </a:p>
        </p:txBody>
      </p:sp>
      <p:sp>
        <p:nvSpPr>
          <p:cNvPr id="3" name="Title 2"/>
          <p:cNvSpPr>
            <a:spLocks noGrp="1"/>
          </p:cNvSpPr>
          <p:nvPr>
            <p:ph type="title"/>
          </p:nvPr>
        </p:nvSpPr>
        <p:spPr>
          <a:xfrm>
            <a:off x="381000" y="533400"/>
            <a:ext cx="8382000" cy="1143000"/>
          </a:xfrm>
        </p:spPr>
        <p:txBody>
          <a:bodyPr>
            <a:noAutofit/>
          </a:bodyPr>
          <a:lstStyle/>
          <a:p>
            <a:r>
              <a:rPr lang="en-US" sz="3600" dirty="0" smtClean="0"/>
              <a:t>Strategic Highway Research Program</a:t>
            </a:r>
            <a:endParaRPr lang="en-US" sz="3600"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6</a:t>
            </a:fld>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Modal Considerations</a:t>
            </a:r>
            <a:endParaRPr lang="en-US" dirty="0"/>
          </a:p>
        </p:txBody>
      </p:sp>
      <p:sp>
        <p:nvSpPr>
          <p:cNvPr id="5" name="Slide Number Placeholder 4"/>
          <p:cNvSpPr>
            <a:spLocks noGrp="1"/>
          </p:cNvSpPr>
          <p:nvPr>
            <p:ph type="sldNum" sz="quarter" idx="10"/>
          </p:nvPr>
        </p:nvSpPr>
        <p:spPr/>
        <p:txBody>
          <a:bodyPr/>
          <a:lstStyle/>
          <a:p>
            <a:pPr>
              <a:defRPr/>
            </a:pPr>
            <a:fld id="{4D1A753E-EC79-4AA7-8B4D-F379B7F83DE6}" type="slidenum">
              <a:rPr lang="en-US" smtClean="0"/>
              <a:pPr>
                <a:defRPr/>
              </a:pPr>
              <a:t>7</a:t>
            </a:fld>
            <a:endParaRPr lang="en-US" dirty="0"/>
          </a:p>
        </p:txBody>
      </p:sp>
      <p:pic>
        <p:nvPicPr>
          <p:cNvPr id="6" name="Content Placeholder 4" descr="2014-09-23 wi fn.gif"/>
          <p:cNvPicPr>
            <a:picLocks noGrp="1" noChangeAspect="1"/>
          </p:cNvPicPr>
          <p:nvPr>
            <p:ph sz="quarter" idx="2"/>
          </p:nvPr>
        </p:nvPicPr>
        <p:blipFill>
          <a:blip r:embed="rId3" cstate="print"/>
          <a:stretch>
            <a:fillRect/>
          </a:stretch>
        </p:blipFill>
        <p:spPr>
          <a:xfrm>
            <a:off x="780148" y="1219200"/>
            <a:ext cx="3487052" cy="4512655"/>
          </a:xfrm>
        </p:spPr>
      </p:pic>
      <p:pic>
        <p:nvPicPr>
          <p:cNvPr id="7" name="Content Placeholder 6" descr="railmap2014.jpg"/>
          <p:cNvPicPr>
            <a:picLocks noGrp="1" noChangeAspect="1"/>
          </p:cNvPicPr>
          <p:nvPr>
            <p:ph sz="quarter" idx="4"/>
          </p:nvPr>
        </p:nvPicPr>
        <p:blipFill>
          <a:blip r:embed="rId4" cstate="print"/>
          <a:stretch>
            <a:fillRect/>
          </a:stretch>
        </p:blipFill>
        <p:spPr>
          <a:xfrm>
            <a:off x="5142958" y="1424687"/>
            <a:ext cx="3315242" cy="4290313"/>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76400"/>
            <a:ext cx="8382000" cy="3873500"/>
          </a:xfrm>
        </p:spPr>
        <p:txBody>
          <a:bodyPr/>
          <a:lstStyle/>
          <a:p>
            <a:r>
              <a:rPr lang="en-US" sz="2400" dirty="0" smtClean="0"/>
              <a:t>Harmonization efforts with neighboring states</a:t>
            </a:r>
          </a:p>
          <a:p>
            <a:endParaRPr lang="en-US" sz="2400" dirty="0" smtClean="0"/>
          </a:p>
          <a:p>
            <a:r>
              <a:rPr lang="en-US" sz="2400" dirty="0" smtClean="0"/>
              <a:t>Division of State Patrol has conducted 30,000 </a:t>
            </a:r>
            <a:r>
              <a:rPr lang="en-US" sz="2400" dirty="0" smtClean="0"/>
              <a:t>inspections</a:t>
            </a:r>
            <a:endParaRPr lang="en-US" sz="2400" dirty="0" smtClean="0"/>
          </a:p>
          <a:p>
            <a:endParaRPr lang="en-US" sz="2400" dirty="0" smtClean="0"/>
          </a:p>
          <a:p>
            <a:r>
              <a:rPr lang="en-US" sz="2400" dirty="0" smtClean="0"/>
              <a:t>Weigh-in-motion </a:t>
            </a:r>
            <a:r>
              <a:rPr lang="en-US" sz="2400" dirty="0" smtClean="0"/>
              <a:t>and WinnDOT portal considerations</a:t>
            </a:r>
          </a:p>
          <a:p>
            <a:endParaRPr lang="en-US" sz="2400" dirty="0" smtClean="0"/>
          </a:p>
          <a:p>
            <a:r>
              <a:rPr lang="en-US" sz="2400" dirty="0" smtClean="0"/>
              <a:t>511 system freight enhancements</a:t>
            </a:r>
          </a:p>
          <a:p>
            <a:endParaRPr lang="en-US" sz="2400" dirty="0" smtClean="0"/>
          </a:p>
          <a:p>
            <a:r>
              <a:rPr lang="en-US" sz="2400" dirty="0" smtClean="0"/>
              <a:t>WisDOT staffing of freight specific positions</a:t>
            </a:r>
            <a:endParaRPr lang="en-US" sz="2400" dirty="0"/>
          </a:p>
        </p:txBody>
      </p:sp>
      <p:sp>
        <p:nvSpPr>
          <p:cNvPr id="3" name="Title 2"/>
          <p:cNvSpPr>
            <a:spLocks noGrp="1"/>
          </p:cNvSpPr>
          <p:nvPr>
            <p:ph type="title"/>
          </p:nvPr>
        </p:nvSpPr>
        <p:spPr>
          <a:xfrm>
            <a:off x="304800" y="533400"/>
            <a:ext cx="8534400" cy="1143000"/>
          </a:xfrm>
        </p:spPr>
        <p:txBody>
          <a:bodyPr>
            <a:noAutofit/>
          </a:bodyPr>
          <a:lstStyle/>
          <a:p>
            <a:r>
              <a:rPr lang="en-US" sz="3600" dirty="0" smtClean="0"/>
              <a:t>Transportation System Improvements </a:t>
            </a:r>
            <a:endParaRPr lang="en-US" sz="3600"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8</a:t>
            </a:fld>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WisDOT has identified known freight impediments and developed a phased mitigation plan to eliminate freight constraints and </a:t>
            </a:r>
            <a:r>
              <a:rPr lang="en-US" dirty="0" smtClean="0"/>
              <a:t>bottlenecks</a:t>
            </a:r>
          </a:p>
          <a:p>
            <a:pPr lvl="1"/>
            <a:r>
              <a:rPr lang="en-US" dirty="0" smtClean="0"/>
              <a:t>Will </a:t>
            </a:r>
            <a:r>
              <a:rPr lang="en-US" dirty="0" smtClean="0"/>
              <a:t>commence in Spring </a:t>
            </a:r>
            <a:r>
              <a:rPr lang="en-US" dirty="0" smtClean="0"/>
              <a:t>2015</a:t>
            </a:r>
            <a:endParaRPr lang="en-US" dirty="0" smtClean="0"/>
          </a:p>
          <a:p>
            <a:pPr lvl="1">
              <a:buNone/>
            </a:pPr>
            <a:endParaRPr lang="en-US" dirty="0" smtClean="0"/>
          </a:p>
        </p:txBody>
      </p:sp>
      <p:sp>
        <p:nvSpPr>
          <p:cNvPr id="3" name="Title 2"/>
          <p:cNvSpPr>
            <a:spLocks noGrp="1"/>
          </p:cNvSpPr>
          <p:nvPr>
            <p:ph type="title"/>
          </p:nvPr>
        </p:nvSpPr>
        <p:spPr>
          <a:xfrm>
            <a:off x="304800" y="533400"/>
            <a:ext cx="8534400" cy="1143000"/>
          </a:xfrm>
        </p:spPr>
        <p:txBody>
          <a:bodyPr>
            <a:noAutofit/>
          </a:bodyPr>
          <a:lstStyle/>
          <a:p>
            <a:r>
              <a:rPr lang="en-US" sz="3600" dirty="0" smtClean="0"/>
              <a:t>Transportation System Improvements</a:t>
            </a:r>
            <a:endParaRPr lang="en-US" sz="3600"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9</a:t>
            </a:fld>
            <a:endParaRPr lang="en-US" dirty="0"/>
          </a:p>
        </p:txBody>
      </p:sp>
      <p:pic>
        <p:nvPicPr>
          <p:cNvPr id="21505" name="Picture 1"/>
          <p:cNvPicPr>
            <a:picLocks noChangeAspect="1" noChangeArrowheads="1"/>
          </p:cNvPicPr>
          <p:nvPr/>
        </p:nvPicPr>
        <p:blipFill>
          <a:blip r:embed="rId3" cstate="print"/>
          <a:srcRect l="37143" t="15238" r="23809" b="67238"/>
          <a:stretch>
            <a:fillRect/>
          </a:stretch>
        </p:blipFill>
        <p:spPr bwMode="auto">
          <a:xfrm>
            <a:off x="1371600" y="3733800"/>
            <a:ext cx="6248400"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WisDOT3">
      <a:dk1>
        <a:srgbClr val="253D92"/>
      </a:dk1>
      <a:lt1>
        <a:srgbClr val="FFFFFF"/>
      </a:lt1>
      <a:dk2>
        <a:srgbClr val="5772D5"/>
      </a:dk2>
      <a:lt2>
        <a:srgbClr val="D8D8D8"/>
      </a:lt2>
      <a:accent1>
        <a:srgbClr val="EE0000"/>
      </a:accent1>
      <a:accent2>
        <a:srgbClr val="5772D5"/>
      </a:accent2>
      <a:accent3>
        <a:srgbClr val="FF7979"/>
      </a:accent3>
      <a:accent4>
        <a:srgbClr val="B1E2F5"/>
      </a:accent4>
      <a:accent5>
        <a:srgbClr val="FFFFFF"/>
      </a:accent5>
      <a:accent6>
        <a:srgbClr val="FFFFFF"/>
      </a:accent6>
      <a:hlink>
        <a:srgbClr val="00B0F0"/>
      </a:hlink>
      <a:folHlink>
        <a:srgbClr val="B1E2F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2464</TotalTime>
  <Words>3240</Words>
  <Application>Microsoft Office PowerPoint</Application>
  <PresentationFormat>On-screen Show (4:3)</PresentationFormat>
  <Paragraphs>416</Paragraphs>
  <Slides>32</Slides>
  <Notes>32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4" baseType="lpstr">
      <vt:lpstr>Concourse</vt:lpstr>
      <vt:lpstr>Photo Editor Photo</vt:lpstr>
      <vt:lpstr>Moving Freight Safely and Efficiently</vt:lpstr>
      <vt:lpstr>Overview of presentation</vt:lpstr>
      <vt:lpstr>Commitment to Freight</vt:lpstr>
      <vt:lpstr>Freight Advisory Committee</vt:lpstr>
      <vt:lpstr>Slide 5</vt:lpstr>
      <vt:lpstr>Strategic Highway Research Program</vt:lpstr>
      <vt:lpstr>Modal Considerations</vt:lpstr>
      <vt:lpstr>Transportation System Improvements </vt:lpstr>
      <vt:lpstr>Transportation System Improvements</vt:lpstr>
      <vt:lpstr>Wind Industry – System Improvements</vt:lpstr>
      <vt:lpstr>Wind Industry – System Improvements</vt:lpstr>
      <vt:lpstr>Port of Milwaukee – System Improvements</vt:lpstr>
      <vt:lpstr>Trans 254/255 Changes</vt:lpstr>
      <vt:lpstr>Trans 254/255 Changes</vt:lpstr>
      <vt:lpstr>Trans 254/255 Changes</vt:lpstr>
      <vt:lpstr>OSOW Mega Load – Totran</vt:lpstr>
      <vt:lpstr>Freight Opportunities</vt:lpstr>
      <vt:lpstr>Transportation Economic Assistance Program</vt:lpstr>
      <vt:lpstr>Transportation Economic Assistance Program</vt:lpstr>
      <vt:lpstr>Freight Rail Preservation Program</vt:lpstr>
      <vt:lpstr>Freight Rail Preservation Program</vt:lpstr>
      <vt:lpstr>Slide 22</vt:lpstr>
      <vt:lpstr>Slide 23</vt:lpstr>
      <vt:lpstr>Freight Rail Infrastructure Improvement Program</vt:lpstr>
      <vt:lpstr>Freight Rail Infrastructure Improvement Program</vt:lpstr>
      <vt:lpstr>Slide 26</vt:lpstr>
      <vt:lpstr>Harbor Assistance Program</vt:lpstr>
      <vt:lpstr>Surface Transportation Program -Freight</vt:lpstr>
      <vt:lpstr>Highway and Bridge Investments</vt:lpstr>
      <vt:lpstr>Looking Ahead</vt:lpstr>
      <vt:lpstr>Looking Ahead</vt:lpstr>
      <vt:lpstr>In Conclusion…</vt:lpstr>
    </vt:vector>
  </TitlesOfParts>
  <Company>Wisconsin Department of Transportation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Wisconsin Department of Transportation</dc:title>
  <dc:subject>Wisconsin Department of Transportation Power Point Presentation</dc:subject>
  <dc:creator>WisDOT</dc:creator>
  <cp:keywords>Wisconsin Department of Transportation Power Point Presentation</cp:keywords>
  <dc:description>2012</dc:description>
  <cp:lastModifiedBy>Peg Schmitt</cp:lastModifiedBy>
  <cp:revision>253</cp:revision>
  <dcterms:created xsi:type="dcterms:W3CDTF">2012-06-26T13:11:17Z</dcterms:created>
  <dcterms:modified xsi:type="dcterms:W3CDTF">2014-11-06T22:18:52Z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1372827197</vt:i4>
  </property>
  <property fmtid="{D5CDD505-2E9C-101B-9397-08002B2CF9AE}" pid="3" name="_NewReviewCycle">
    <vt:lpwstr/>
  </property>
  <property fmtid="{D5CDD505-2E9C-101B-9397-08002B2CF9AE}" pid="4" name="_EmailSubject">
    <vt:lpwstr>Please post on our website</vt:lpwstr>
  </property>
  <property fmtid="{D5CDD505-2E9C-101B-9397-08002B2CF9AE}" pid="5" name="_AuthorEmail">
    <vt:lpwstr>brandleman@ra.rockwell.com</vt:lpwstr>
  </property>
  <property fmtid="{D5CDD505-2E9C-101B-9397-08002B2CF9AE}" pid="6" name="_AuthorEmailDisplayName">
    <vt:lpwstr>Brian Randleman</vt:lpwstr>
  </property>
</Properties>
</file>